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4" r:id="rId8"/>
    <p:sldId id="265" r:id="rId9"/>
    <p:sldId id="262" r:id="rId10"/>
    <p:sldId id="263" r:id="rId11"/>
    <p:sldId id="266" r:id="rId12"/>
    <p:sldId id="267" r:id="rId13"/>
    <p:sldId id="270" r:id="rId14"/>
    <p:sldId id="276" r:id="rId15"/>
    <p:sldId id="268" r:id="rId16"/>
    <p:sldId id="273" r:id="rId17"/>
    <p:sldId id="275" r:id="rId18"/>
    <p:sldId id="269" r:id="rId19"/>
    <p:sldId id="274" r:id="rId20"/>
    <p:sldId id="272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760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ja-JP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2019年 3月 4日 月曜日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2019年 3月 4日 月曜日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6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6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9.emf"/><Relationship Id="rId5" Type="http://schemas.openxmlformats.org/officeDocument/2006/relationships/image" Target="../media/image40.emf"/><Relationship Id="rId6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44.png"/><Relationship Id="rId5" Type="http://schemas.openxmlformats.org/officeDocument/2006/relationships/image" Target="../media/image45.emf"/><Relationship Id="rId6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Relationship Id="rId3" Type="http://schemas.openxmlformats.org/officeDocument/2006/relationships/image" Target="../media/image4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4" Type="http://schemas.openxmlformats.org/officeDocument/2006/relationships/image" Target="../media/image51.emf"/><Relationship Id="rId5" Type="http://schemas.openxmlformats.org/officeDocument/2006/relationships/image" Target="../media/image52.emf"/><Relationship Id="rId6" Type="http://schemas.openxmlformats.org/officeDocument/2006/relationships/image" Target="../media/image53.emf"/><Relationship Id="rId7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emf"/><Relationship Id="rId3" Type="http://schemas.openxmlformats.org/officeDocument/2006/relationships/image" Target="../media/image5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836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" y="419880"/>
            <a:ext cx="9092180" cy="65282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956" y="-68453"/>
            <a:ext cx="9107044" cy="1752600"/>
          </a:xfrm>
        </p:spPr>
        <p:txBody>
          <a:bodyPr/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</a:rPr>
              <a:t>Tanner Jankins		</a:t>
            </a:r>
            <a:r>
              <a:rPr kumimoji="1" lang="en-US" altLang="ja-JP" b="1" dirty="0" err="1" smtClean="0">
                <a:solidFill>
                  <a:schemeClr val="bg1"/>
                </a:solidFill>
              </a:rPr>
              <a:t>LongLit</a:t>
            </a:r>
            <a:r>
              <a:rPr kumimoji="1" lang="en-US" altLang="ja-JP" b="1" dirty="0" smtClean="0">
                <a:solidFill>
                  <a:schemeClr val="bg1"/>
                </a:solidFill>
              </a:rPr>
              <a:t>		March 5, 2019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206" y="2238955"/>
            <a:ext cx="7617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>
                <a:solidFill>
                  <a:srgbClr val="FFFFFF"/>
                </a:solidFill>
              </a:rPr>
              <a:t>The Life Works of Gregory </a:t>
            </a:r>
            <a:r>
              <a:rPr kumimoji="1" lang="en-US" altLang="ja-JP" sz="3600" dirty="0" err="1" smtClean="0">
                <a:solidFill>
                  <a:srgbClr val="FFFFFF"/>
                </a:solidFill>
              </a:rPr>
              <a:t>Hillhouse</a:t>
            </a:r>
            <a:endParaRPr kumimoji="1" lang="ja-JP" alt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440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Gregory </a:t>
            </a:r>
            <a:r>
              <a:rPr kumimoji="1" lang="en-US" altLang="ja-JP" dirty="0" err="1" smtClean="0"/>
              <a:t>Hillhouse</a:t>
            </a:r>
            <a:endParaRPr kumimoji="1" lang="ja-JP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526198"/>
            <a:ext cx="5835683" cy="61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 smtClean="0"/>
              <a:t>Education and Career</a:t>
            </a:r>
            <a:r>
              <a:rPr lang="en-US" altLang="ja-JP" dirty="0" smtClean="0"/>
              <a:t> </a:t>
            </a:r>
            <a:endParaRPr lang="en-US" altLang="ja-JP" dirty="0" smtClean="0"/>
          </a:p>
          <a:p>
            <a:r>
              <a:rPr lang="en-US" altLang="ja-JP" b="1" dirty="0"/>
              <a:t>1976 </a:t>
            </a:r>
            <a:r>
              <a:rPr lang="en-US" altLang="ja-JP" dirty="0" smtClean="0"/>
              <a:t>B</a:t>
            </a:r>
            <a:r>
              <a:rPr lang="en-US" altLang="ja-JP" dirty="0"/>
              <a:t>. S. in Chemistry, University of South Carolina</a:t>
            </a:r>
            <a:endParaRPr lang="ja-JP" altLang="en-US" dirty="0"/>
          </a:p>
          <a:p>
            <a:r>
              <a:rPr lang="en-US" altLang="ja-JP" b="1" dirty="0" smtClean="0"/>
              <a:t>1980 </a:t>
            </a:r>
            <a:r>
              <a:rPr lang="en-US" altLang="ja-JP" dirty="0" smtClean="0"/>
              <a:t>Ph. D., Indiana University,</a:t>
            </a:r>
            <a:r>
              <a:rPr lang="en-US" altLang="ja-JP" dirty="0" smtClean="0"/>
              <a:t> (Barry </a:t>
            </a:r>
            <a:r>
              <a:rPr lang="en-US" altLang="ja-JP" dirty="0" err="1" smtClean="0"/>
              <a:t>Haymore</a:t>
            </a:r>
            <a:r>
              <a:rPr lang="en-US" altLang="ja-JP" dirty="0" smtClean="0"/>
              <a:t>)</a:t>
            </a:r>
            <a:r>
              <a:rPr lang="en-US" altLang="ja-JP" dirty="0" smtClean="0"/>
              <a:t> "Reactions of Tungsten Complexes with Molecules containing Nitrogen-Nitrogen Bonds”</a:t>
            </a:r>
          </a:p>
          <a:p>
            <a:r>
              <a:rPr lang="en-US" altLang="ja-JP" b="1" dirty="0" smtClean="0"/>
              <a:t>1983 </a:t>
            </a:r>
            <a:r>
              <a:rPr lang="en-US" altLang="ja-JP" dirty="0" smtClean="0"/>
              <a:t>Postdoc, Caltech, (John </a:t>
            </a:r>
            <a:r>
              <a:rPr lang="en-US" altLang="ja-JP" dirty="0" err="1" smtClean="0"/>
              <a:t>Bercaw</a:t>
            </a:r>
            <a:r>
              <a:rPr lang="en-US" altLang="ja-JP" dirty="0" smtClean="0"/>
              <a:t>)</a:t>
            </a:r>
          </a:p>
          <a:p>
            <a:r>
              <a:rPr lang="en-US" altLang="ja-JP" b="1" dirty="0" smtClean="0"/>
              <a:t>1983 </a:t>
            </a:r>
            <a:r>
              <a:rPr lang="en-US" altLang="ja-JP" dirty="0" smtClean="0"/>
              <a:t>Professor at University of Chicago</a:t>
            </a:r>
          </a:p>
          <a:p>
            <a:r>
              <a:rPr lang="en-US" altLang="ja-JP" b="1" dirty="0" smtClean="0"/>
              <a:t>2005 </a:t>
            </a:r>
            <a:r>
              <a:rPr lang="en-US" altLang="ja-JP" dirty="0" smtClean="0"/>
              <a:t>Visiting Professor at MIT</a:t>
            </a:r>
          </a:p>
          <a:p>
            <a:r>
              <a:rPr lang="en-US" altLang="ja-JP" b="1" dirty="0" smtClean="0"/>
              <a:t>Awards and Prizes</a:t>
            </a:r>
          </a:p>
          <a:p>
            <a:r>
              <a:rPr lang="en-US" altLang="ja-JP" b="1" dirty="0" smtClean="0"/>
              <a:t>1989</a:t>
            </a:r>
            <a:r>
              <a:rPr lang="en-US" altLang="ja-JP" dirty="0" smtClean="0"/>
              <a:t> Alfred P. Sloan</a:t>
            </a:r>
            <a:r>
              <a:rPr lang="ja-JP" altLang="en-US" dirty="0" smtClean="0"/>
              <a:t> </a:t>
            </a:r>
            <a:r>
              <a:rPr lang="en-US" altLang="ja-JP" dirty="0" smtClean="0"/>
              <a:t>Prize</a:t>
            </a:r>
          </a:p>
          <a:p>
            <a:r>
              <a:rPr lang="en-US" altLang="ja-JP" b="1" dirty="0" smtClean="0"/>
              <a:t>1997 </a:t>
            </a:r>
            <a:r>
              <a:rPr lang="en-US" altLang="ja-JP" dirty="0" err="1" smtClean="0"/>
              <a:t>Quantrell</a:t>
            </a:r>
            <a:r>
              <a:rPr lang="en-US" altLang="ja-JP" dirty="0" smtClean="0"/>
              <a:t> award for </a:t>
            </a:r>
            <a:r>
              <a:rPr lang="en-US" altLang="ja-JP" dirty="0" err="1" smtClean="0"/>
              <a:t>Undergradutate</a:t>
            </a:r>
            <a:r>
              <a:rPr lang="en-US" altLang="ja-JP" dirty="0" smtClean="0"/>
              <a:t> Teaching</a:t>
            </a:r>
          </a:p>
          <a:p>
            <a:r>
              <a:rPr lang="en-US" altLang="ja-JP" b="1" dirty="0" smtClean="0"/>
              <a:t>2012</a:t>
            </a:r>
            <a:r>
              <a:rPr lang="en-US" altLang="ja-JP" dirty="0" smtClean="0"/>
              <a:t> Dow Lecture in Inorganic Chemistry</a:t>
            </a:r>
          </a:p>
          <a:p>
            <a:r>
              <a:rPr lang="en-US" altLang="ja-JP" b="1" dirty="0" smtClean="0"/>
              <a:t>2013</a:t>
            </a:r>
            <a:r>
              <a:rPr lang="en-US" altLang="ja-JP" dirty="0" smtClean="0"/>
              <a:t> ACS award for Organometallic Chemistry </a:t>
            </a:r>
          </a:p>
          <a:p>
            <a:r>
              <a:rPr lang="en-US" altLang="ja-JP" b="1" dirty="0" smtClean="0"/>
              <a:t>Outside of Lab</a:t>
            </a:r>
          </a:p>
          <a:p>
            <a:r>
              <a:rPr lang="en-US" altLang="ja-JP" b="1" dirty="0" smtClean="0"/>
              <a:t>2012 </a:t>
            </a:r>
            <a:r>
              <a:rPr lang="en-US" altLang="ja-JP" dirty="0" smtClean="0"/>
              <a:t>Guest Chef in Charlie Trotter’s </a:t>
            </a:r>
          </a:p>
          <a:p>
            <a:r>
              <a:rPr lang="en-US" altLang="ja-JP" b="1" dirty="0" smtClean="0"/>
              <a:t>1990s </a:t>
            </a:r>
            <a:r>
              <a:rPr lang="en-US" altLang="ja-JP" dirty="0" smtClean="0"/>
              <a:t>Intramural Basketball All-Star</a:t>
            </a:r>
          </a:p>
          <a:p>
            <a:r>
              <a:rPr lang="en-US" altLang="ja-JP" b="1" dirty="0" smtClean="0"/>
              <a:t>1990-2002 </a:t>
            </a:r>
            <a:r>
              <a:rPr lang="en-US" altLang="ja-JP" dirty="0" smtClean="0"/>
              <a:t>UC 6x softball champions </a:t>
            </a:r>
          </a:p>
          <a:p>
            <a:endParaRPr lang="en-US" altLang="ja-JP" b="1" dirty="0" smtClean="0"/>
          </a:p>
          <a:p>
            <a:endParaRPr lang="en-US" altLang="ja-JP" b="1" dirty="0" smtClean="0"/>
          </a:p>
          <a:p>
            <a:endParaRPr lang="en-US" altLang="ja-JP" b="1" dirty="0" smtClean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253" y="1312724"/>
            <a:ext cx="2552700" cy="3175000"/>
          </a:xfrm>
          <a:prstGeom prst="rect">
            <a:avLst/>
          </a:prstGeom>
        </p:spPr>
      </p:pic>
      <p:pic>
        <p:nvPicPr>
          <p:cNvPr id="7" name="Picture 6" descr="image58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83" y="4650655"/>
            <a:ext cx="2749156" cy="20185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6288613"/>
            <a:ext cx="5526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*</a:t>
            </a:r>
            <a:r>
              <a:rPr kumimoji="1" lang="en-US" altLang="ja-JP" sz="1000" dirty="0" smtClean="0"/>
              <a:t>This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does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not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cover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every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work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due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to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time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constraints.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Works covered don’t reflect the most “important” works, but one that fit with the theme of this presentation. Also </a:t>
            </a:r>
            <a:r>
              <a:rPr kumimoji="1" lang="en-US" altLang="ja-JP" sz="1000" dirty="0" err="1" smtClean="0"/>
              <a:t>Scirpps</a:t>
            </a:r>
            <a:r>
              <a:rPr kumimoji="1" lang="en-US" altLang="ja-JP" sz="1000" dirty="0" smtClean="0"/>
              <a:t> does not have access to Polyhedron, so these papers could not be accessed.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326723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Overview</a:t>
            </a:r>
            <a:r>
              <a:rPr kumimoji="1" lang="ja-JP" altLang="en-US" dirty="0" smtClean="0"/>
              <a:t> 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1. </a:t>
            </a:r>
            <a:r>
              <a:rPr lang="en-US" altLang="ja-JP" dirty="0" smtClean="0"/>
              <a:t>Supervised Work</a:t>
            </a:r>
          </a:p>
          <a:p>
            <a:r>
              <a:rPr kumimoji="1" lang="en-US" altLang="ja-JP" dirty="0" smtClean="0"/>
              <a:t>2. Early Career </a:t>
            </a:r>
          </a:p>
          <a:p>
            <a:r>
              <a:rPr lang="en-US" altLang="ja-JP" dirty="0" smtClean="0"/>
              <a:t>3. Double Nickel and</a:t>
            </a:r>
            <a:r>
              <a:rPr lang="ja-JP" altLang="en-US" dirty="0" smtClean="0"/>
              <a:t> </a:t>
            </a:r>
            <a:r>
              <a:rPr lang="en-US" altLang="ja-JP" dirty="0" smtClean="0"/>
              <a:t>Related</a:t>
            </a:r>
            <a:r>
              <a:rPr lang="ja-JP" altLang="en-US" dirty="0" smtClean="0"/>
              <a:t> </a:t>
            </a:r>
            <a:r>
              <a:rPr lang="en-US" altLang="ja-JP" dirty="0" smtClean="0"/>
              <a:t>Species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3501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07339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Graduate Work</a:t>
            </a:r>
            <a:endParaRPr kumimoji="1" lang="ja-JP" altLang="en-US" dirty="0"/>
          </a:p>
        </p:txBody>
      </p:sp>
      <p:pic>
        <p:nvPicPr>
          <p:cNvPr id="5" name="Picture 4" descr="Screen Shot 2019-03-04 at 13.43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76" y="1009167"/>
            <a:ext cx="2451124" cy="25207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68" y="3828794"/>
            <a:ext cx="6032500" cy="1879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86000" y="3105835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altLang="ja-JP" sz="1000" i="1" dirty="0" err="1"/>
              <a:t>Inorg</a:t>
            </a:r>
            <a:r>
              <a:rPr lang="cs-CZ" altLang="ja-JP" sz="1000" i="1" dirty="0"/>
              <a:t>. </a:t>
            </a:r>
            <a:r>
              <a:rPr lang="cs-CZ" altLang="ja-JP" sz="1000" i="1" dirty="0" err="1"/>
              <a:t>Chem</a:t>
            </a:r>
            <a:r>
              <a:rPr lang="cs-CZ" altLang="ja-JP" sz="1000" i="1" dirty="0" smtClean="0"/>
              <a:t>.</a:t>
            </a:r>
            <a:r>
              <a:rPr lang="cs-CZ" altLang="ja-JP" sz="1000" i="1" dirty="0" smtClean="0"/>
              <a:t> </a:t>
            </a:r>
            <a:r>
              <a:rPr lang="cs-CZ" altLang="ja-JP" sz="1000" b="1" dirty="0" smtClean="0"/>
              <a:t>1979</a:t>
            </a:r>
            <a:r>
              <a:rPr lang="cs-CZ" altLang="ja-JP" sz="1000" b="1" dirty="0"/>
              <a:t>, </a:t>
            </a:r>
            <a:r>
              <a:rPr lang="cs-CZ" altLang="ja-JP" sz="1000" dirty="0"/>
              <a:t>18, 2423−2426</a:t>
            </a:r>
            <a:endParaRPr lang="ja-JP" altLang="en-US" sz="1000" dirty="0"/>
          </a:p>
        </p:txBody>
      </p:sp>
      <p:sp>
        <p:nvSpPr>
          <p:cNvPr id="11" name="Rectangle 10"/>
          <p:cNvSpPr/>
          <p:nvPr/>
        </p:nvSpPr>
        <p:spPr>
          <a:xfrm>
            <a:off x="4166506" y="5674032"/>
            <a:ext cx="269149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ja-JP" sz="1000" i="1" dirty="0"/>
              <a:t>J. Am. Chem. </a:t>
            </a:r>
            <a:r>
              <a:rPr lang="pl-PL" altLang="ja-JP" sz="1000" i="1" dirty="0" err="1"/>
              <a:t>Soc</a:t>
            </a:r>
            <a:r>
              <a:rPr lang="pl-PL" altLang="ja-JP" sz="1000" i="1" dirty="0"/>
              <a:t>. </a:t>
            </a:r>
            <a:r>
              <a:rPr lang="pl-PL" altLang="ja-JP" sz="1000" b="1" dirty="0"/>
              <a:t>1982</a:t>
            </a:r>
            <a:r>
              <a:rPr lang="pl-PL" altLang="ja-JP" sz="1000" dirty="0"/>
              <a:t>, </a:t>
            </a:r>
            <a:r>
              <a:rPr lang="pl-PL" altLang="ja-JP" sz="1000" dirty="0" smtClean="0"/>
              <a:t>104,</a:t>
            </a:r>
            <a:r>
              <a:rPr lang="pl-PL" altLang="ja-JP" sz="1000" dirty="0" smtClean="0"/>
              <a:t> </a:t>
            </a:r>
            <a:r>
              <a:rPr lang="pl-PL" altLang="ja-JP" sz="1000" dirty="0" smtClean="0"/>
              <a:t>1537</a:t>
            </a:r>
            <a:r>
              <a:rPr lang="pl-PL" altLang="ja-JP" sz="1000" dirty="0"/>
              <a:t>−1548.</a:t>
            </a:r>
            <a:endParaRPr lang="ja-JP" alt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274620" y="1462798"/>
            <a:ext cx="439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Synthesis of </a:t>
            </a:r>
            <a:r>
              <a:rPr kumimoji="1" lang="en-US" altLang="ja-JP" dirty="0" err="1" smtClean="0"/>
              <a:t>alkyldiazo</a:t>
            </a:r>
            <a:r>
              <a:rPr kumimoji="1" lang="en-US" altLang="ja-JP" dirty="0" smtClean="0"/>
              <a:t> tungsten complex  </a:t>
            </a:r>
            <a:endParaRPr kumimoji="1" lang="ja-JP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4620" y="3828794"/>
            <a:ext cx="5624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Synthesis and reactivity of </a:t>
            </a:r>
            <a:r>
              <a:rPr kumimoji="1" lang="en-US" altLang="ja-JP" dirty="0" err="1" smtClean="0"/>
              <a:t>alkyldiazo</a:t>
            </a:r>
            <a:r>
              <a:rPr kumimoji="1" lang="en-US" altLang="ja-JP" dirty="0" smtClean="0"/>
              <a:t> group VI metals</a:t>
            </a:r>
            <a:endParaRPr kumimoji="1" lang="ja-JP" alt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" y="2039035"/>
            <a:ext cx="34036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17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07339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Postdoc</a:t>
            </a:r>
            <a:endParaRPr kumimoji="1" lang="ja-JP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77" y="1462798"/>
            <a:ext cx="8102600" cy="495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4620" y="1093466"/>
            <a:ext cx="5047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Reactivity of group IV </a:t>
            </a:r>
            <a:r>
              <a:rPr kumimoji="1" lang="en-US" altLang="ja-JP" dirty="0" err="1" smtClean="0"/>
              <a:t>cp</a:t>
            </a:r>
            <a:r>
              <a:rPr kumimoji="1" lang="en-US" altLang="ja-JP" dirty="0" smtClean="0"/>
              <a:t>* complexes with water</a:t>
            </a:r>
            <a:endParaRPr kumimoji="1" lang="ja-JP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07918"/>
            <a:ext cx="8077200" cy="685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77" y="3543216"/>
            <a:ext cx="7721600" cy="838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620" y="2983700"/>
            <a:ext cx="538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Reactivity of group IV </a:t>
            </a:r>
            <a:r>
              <a:rPr kumimoji="1" lang="en-US" altLang="ja-JP" dirty="0" err="1" smtClean="0"/>
              <a:t>cp</a:t>
            </a:r>
            <a:r>
              <a:rPr kumimoji="1" lang="en-US" altLang="ja-JP" dirty="0" smtClean="0"/>
              <a:t>* complexes with ammonia</a:t>
            </a:r>
            <a:endParaRPr kumimoji="1" lang="ja-JP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4620" y="4381416"/>
            <a:ext cx="2340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4e reduction of water  </a:t>
            </a:r>
            <a:endParaRPr kumimoji="1" lang="ja-JP" alt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577" y="4873947"/>
            <a:ext cx="4191000" cy="50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655270" y="5258836"/>
            <a:ext cx="26367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altLang="ja-JP" sz="1000" i="1" dirty="0"/>
              <a:t>J. Am. Chem. Soc.</a:t>
            </a:r>
            <a:r>
              <a:rPr lang="is-IS" altLang="ja-JP" sz="1000" dirty="0"/>
              <a:t>, </a:t>
            </a:r>
            <a:r>
              <a:rPr lang="is-IS" altLang="ja-JP" sz="1000" b="1" dirty="0"/>
              <a:t>1984</a:t>
            </a:r>
            <a:r>
              <a:rPr lang="is-IS" altLang="ja-JP" sz="1000" dirty="0"/>
              <a:t>, </a:t>
            </a:r>
            <a:r>
              <a:rPr lang="is-IS" altLang="ja-JP" sz="1000" dirty="0" smtClean="0"/>
              <a:t>106, </a:t>
            </a:r>
            <a:r>
              <a:rPr lang="is-IS" altLang="ja-JP" sz="1000" dirty="0"/>
              <a:t>5472–5478</a:t>
            </a:r>
            <a:endParaRPr lang="ja-JP" alt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424577" y="5539577"/>
            <a:ext cx="3520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Synthesis of </a:t>
            </a:r>
            <a:r>
              <a:rPr kumimoji="1" lang="en-US" altLang="ja-JP" dirty="0" err="1" smtClean="0"/>
              <a:t>Hf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azido</a:t>
            </a:r>
            <a:r>
              <a:rPr kumimoji="1" lang="en-US" altLang="ja-JP" dirty="0" smtClean="0"/>
              <a:t> complexes</a:t>
            </a:r>
            <a:endParaRPr kumimoji="1" lang="ja-JP" alt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6019907"/>
            <a:ext cx="4991100" cy="5588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917126" y="6488668"/>
            <a:ext cx="22290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altLang="ja-JP" sz="1000" i="1" dirty="0" err="1"/>
              <a:t>Organometallics</a:t>
            </a:r>
            <a:r>
              <a:rPr lang="fi-FI" altLang="ja-JP" sz="1000" dirty="0"/>
              <a:t> </a:t>
            </a:r>
            <a:r>
              <a:rPr lang="fi-FI" altLang="ja-JP" sz="1000" b="1" dirty="0"/>
              <a:t>1982</a:t>
            </a:r>
            <a:r>
              <a:rPr lang="fi-FI" altLang="ja-JP" sz="1000" dirty="0"/>
              <a:t>,1, 1025-1029</a:t>
            </a:r>
            <a:endParaRPr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82413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0871" y="221734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Early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Career</a:t>
            </a:r>
            <a:r>
              <a:rPr kumimoji="1" lang="ja-JP" altLang="en-US" dirty="0" smtClean="0"/>
              <a:t> </a:t>
            </a:r>
            <a:endParaRPr kumimoji="1" lang="ja-JP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5961834" y="2616200"/>
            <a:ext cx="22169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ja-JP" sz="1000" i="1" dirty="0"/>
              <a:t>J. Am. Chem. </a:t>
            </a:r>
            <a:r>
              <a:rPr lang="pl-PL" altLang="ja-JP" sz="1000" i="1" dirty="0" err="1"/>
              <a:t>Soc</a:t>
            </a:r>
            <a:r>
              <a:rPr lang="pl-PL" altLang="ja-JP" sz="1000" i="1" dirty="0"/>
              <a:t>. </a:t>
            </a:r>
            <a:r>
              <a:rPr lang="pl-PL" altLang="ja-JP" sz="1000" b="1" dirty="0"/>
              <a:t>1985</a:t>
            </a:r>
            <a:r>
              <a:rPr lang="pl-PL" altLang="ja-JP" sz="1000" dirty="0"/>
              <a:t>, 107, </a:t>
            </a:r>
            <a:r>
              <a:rPr lang="pl-PL" altLang="ja-JP" sz="1000" dirty="0" smtClean="0"/>
              <a:t>7772</a:t>
            </a:r>
            <a:endParaRPr lang="ja-JP" altLang="en-US" sz="1000" dirty="0"/>
          </a:p>
        </p:txBody>
      </p:sp>
      <p:sp>
        <p:nvSpPr>
          <p:cNvPr id="7" name="Rectangle 6"/>
          <p:cNvSpPr/>
          <p:nvPr/>
        </p:nvSpPr>
        <p:spPr>
          <a:xfrm>
            <a:off x="5971352" y="5373177"/>
            <a:ext cx="22074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ja-JP" sz="1000" i="1" dirty="0"/>
              <a:t>J. Am. Chem. </a:t>
            </a:r>
            <a:r>
              <a:rPr lang="pl-PL" altLang="ja-JP" sz="1000" i="1" dirty="0" err="1"/>
              <a:t>Soc</a:t>
            </a:r>
            <a:r>
              <a:rPr lang="pl-PL" altLang="ja-JP" sz="1000" i="1" dirty="0"/>
              <a:t>. </a:t>
            </a:r>
            <a:r>
              <a:rPr lang="pl-PL" altLang="ja-JP" sz="1000" b="1" dirty="0" smtClean="0"/>
              <a:t>198</a:t>
            </a:r>
            <a:r>
              <a:rPr lang="pl-PL" altLang="ja-JP" sz="1000" b="1" dirty="0" smtClean="0"/>
              <a:t>8</a:t>
            </a:r>
            <a:r>
              <a:rPr lang="pl-PL" altLang="ja-JP" sz="1000" dirty="0" smtClean="0"/>
              <a:t>, 1</a:t>
            </a:r>
            <a:r>
              <a:rPr lang="pl-PL" altLang="ja-JP" sz="1000" dirty="0" smtClean="0"/>
              <a:t>10</a:t>
            </a:r>
            <a:r>
              <a:rPr lang="pl-PL" altLang="ja-JP" sz="1000" dirty="0" smtClean="0"/>
              <a:t>, </a:t>
            </a:r>
            <a:r>
              <a:rPr lang="pl-PL" altLang="ja-JP" sz="1000" dirty="0" smtClean="0"/>
              <a:t>4855</a:t>
            </a:r>
            <a:endParaRPr lang="ja-JP" altLang="en-US" sz="1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524000"/>
            <a:ext cx="7226300" cy="1092200"/>
          </a:xfrm>
          <a:prstGeom prst="rect">
            <a:avLst/>
          </a:prstGeom>
        </p:spPr>
      </p:pic>
      <p:pic>
        <p:nvPicPr>
          <p:cNvPr id="11" name="Picture 10" descr="Screen Shot 2019-03-04 at 18.57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394" y="2862421"/>
            <a:ext cx="2995406" cy="25107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626" y="4374104"/>
            <a:ext cx="4025900" cy="8001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040008" y="5524154"/>
            <a:ext cx="197232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ja-JP" sz="1000" i="1" dirty="0" err="1"/>
              <a:t>Organometallics</a:t>
            </a:r>
            <a:r>
              <a:rPr lang="it-IT" altLang="ja-JP" sz="1000" dirty="0" smtClean="0"/>
              <a:t>, </a:t>
            </a:r>
            <a:r>
              <a:rPr lang="it-IT" altLang="ja-JP" sz="1000" b="1" dirty="0" smtClean="0"/>
              <a:t>1989</a:t>
            </a:r>
            <a:r>
              <a:rPr lang="it-IT" altLang="ja-JP" sz="1000" dirty="0" smtClean="0"/>
              <a:t>, </a:t>
            </a:r>
            <a:r>
              <a:rPr lang="it-IT" altLang="ja-JP" sz="1000" dirty="0" smtClean="0"/>
              <a:t>8,</a:t>
            </a:r>
            <a:r>
              <a:rPr lang="it-IT" altLang="ja-JP" sz="1000" dirty="0" smtClean="0"/>
              <a:t> </a:t>
            </a:r>
            <a:r>
              <a:rPr lang="it-IT" altLang="ja-JP" sz="1000" dirty="0" smtClean="0"/>
              <a:t>2015</a:t>
            </a:r>
            <a:endParaRPr lang="ja-JP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936171" y="1154669"/>
            <a:ext cx="487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Reactivity of W(0)/Re(0) with carbon </a:t>
            </a:r>
            <a:r>
              <a:rPr kumimoji="1" lang="en-US" altLang="ja-JP" dirty="0" err="1" smtClean="0"/>
              <a:t>suboxide</a:t>
            </a:r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6171" y="2826919"/>
            <a:ext cx="422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C–C bond cleavage of carbon </a:t>
            </a:r>
            <a:r>
              <a:rPr kumimoji="1" lang="en-US" altLang="ja-JP" dirty="0" err="1" smtClean="0"/>
              <a:t>suboxide</a:t>
            </a:r>
            <a:endParaRPr kumimoji="1" lang="ja-JP" alt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3196251"/>
            <a:ext cx="40386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46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543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Synthesis and Reactivity of </a:t>
            </a:r>
            <a:r>
              <a:rPr lang="ja-JP" altLang="ja-JP" dirty="0" err="1"/>
              <a:t>D</a:t>
            </a:r>
            <a:r>
              <a:rPr kumimoji="1" lang="en-US" altLang="ja-JP" dirty="0" err="1" smtClean="0"/>
              <a:t>iazenes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680856"/>
            <a:ext cx="3048000" cy="121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3" y="5900056"/>
            <a:ext cx="3403600" cy="812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6601414"/>
            <a:ext cx="21979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ja-JP" sz="1000" i="1" dirty="0"/>
              <a:t>J. </a:t>
            </a:r>
            <a:r>
              <a:rPr lang="cs-CZ" altLang="ja-JP" sz="1000" i="1" dirty="0" err="1"/>
              <a:t>Am</a:t>
            </a:r>
            <a:r>
              <a:rPr lang="cs-CZ" altLang="ja-JP" sz="1000" i="1" dirty="0"/>
              <a:t>. </a:t>
            </a:r>
            <a:r>
              <a:rPr lang="cs-CZ" altLang="ja-JP" sz="1000" i="1" dirty="0" err="1"/>
              <a:t>Chem</a:t>
            </a:r>
            <a:r>
              <a:rPr lang="cs-CZ" altLang="ja-JP" sz="1000" i="1" dirty="0"/>
              <a:t>. Soc.</a:t>
            </a:r>
            <a:r>
              <a:rPr lang="cs-CZ" altLang="ja-JP" sz="1000" dirty="0"/>
              <a:t> </a:t>
            </a:r>
            <a:r>
              <a:rPr lang="cs-CZ" altLang="ja-JP" sz="1000" b="1" dirty="0"/>
              <a:t>1989</a:t>
            </a:r>
            <a:r>
              <a:rPr lang="cs-CZ" altLang="ja-JP" sz="1000" dirty="0"/>
              <a:t>, 111, </a:t>
            </a:r>
            <a:r>
              <a:rPr lang="cs-CZ" altLang="ja-JP" sz="1000" dirty="0" smtClean="0"/>
              <a:t>3765</a:t>
            </a:r>
            <a:endParaRPr lang="ja-JP" altLang="en-US" sz="1000" dirty="0"/>
          </a:p>
        </p:txBody>
      </p:sp>
      <p:sp>
        <p:nvSpPr>
          <p:cNvPr id="8" name="Rectangle 7"/>
          <p:cNvSpPr/>
          <p:nvPr/>
        </p:nvSpPr>
        <p:spPr>
          <a:xfrm>
            <a:off x="6488870" y="2623978"/>
            <a:ext cx="2413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ja-JP" sz="1000" i="1" dirty="0"/>
              <a:t>J. Am. </a:t>
            </a:r>
            <a:r>
              <a:rPr lang="pt-BR" altLang="ja-JP" sz="1000" i="1" dirty="0" err="1"/>
              <a:t>Chem</a:t>
            </a:r>
            <a:r>
              <a:rPr lang="pt-BR" altLang="ja-JP" sz="1000" i="1" dirty="0"/>
              <a:t>. Soc.</a:t>
            </a:r>
            <a:r>
              <a:rPr lang="pt-BR" altLang="ja-JP" sz="1000" i="1" dirty="0" smtClean="0"/>
              <a:t>,</a:t>
            </a:r>
            <a:r>
              <a:rPr lang="pt-BR" altLang="ja-JP" sz="1000" i="1" dirty="0" smtClean="0"/>
              <a:t> </a:t>
            </a:r>
            <a:r>
              <a:rPr lang="pt-BR" altLang="ja-JP" sz="1000" b="1" dirty="0" smtClean="0"/>
              <a:t>1988</a:t>
            </a:r>
            <a:r>
              <a:rPr lang="pt-BR" altLang="ja-JP" sz="1000" dirty="0" smtClean="0"/>
              <a:t>110, 4067</a:t>
            </a:r>
            <a:endParaRPr lang="ja-JP" altLang="en-US" sz="1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13" y="2870199"/>
            <a:ext cx="8191500" cy="1346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255485"/>
            <a:ext cx="3148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First synthesis of </a:t>
            </a:r>
            <a:r>
              <a:rPr kumimoji="1" lang="en-US" altLang="ja-JP" dirty="0" err="1" smtClean="0"/>
              <a:t>cis-diazene</a:t>
            </a:r>
            <a:endParaRPr kumimoji="1" lang="ja-JP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2821997"/>
            <a:ext cx="4341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First synthesis of metal </a:t>
            </a:r>
            <a:r>
              <a:rPr kumimoji="1" lang="en-US" altLang="ja-JP" dirty="0" err="1" smtClean="0"/>
              <a:t>diazene</a:t>
            </a:r>
            <a:r>
              <a:rPr kumimoji="1" lang="en-US" altLang="ja-JP" dirty="0" smtClean="0"/>
              <a:t> complex</a:t>
            </a:r>
            <a:endParaRPr kumimoji="1" lang="ja-JP" altLang="en-US" dirty="0"/>
          </a:p>
        </p:txBody>
      </p:sp>
      <p:sp>
        <p:nvSpPr>
          <p:cNvPr id="12" name="Rectangle 11"/>
          <p:cNvSpPr/>
          <p:nvPr/>
        </p:nvSpPr>
        <p:spPr>
          <a:xfrm>
            <a:off x="6146800" y="4141110"/>
            <a:ext cx="254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altLang="ja-JP" sz="1000" i="1" dirty="0"/>
              <a:t>J. Am. </a:t>
            </a:r>
            <a:r>
              <a:rPr lang="nb-NO" altLang="ja-JP" sz="1000" i="1" dirty="0" err="1"/>
              <a:t>Chem</a:t>
            </a:r>
            <a:r>
              <a:rPr lang="nb-NO" altLang="ja-JP" sz="1000" i="1" dirty="0"/>
              <a:t>. </a:t>
            </a:r>
            <a:r>
              <a:rPr lang="nb-NO" altLang="ja-JP" sz="1000" i="1" dirty="0" err="1"/>
              <a:t>Soc</a:t>
            </a:r>
            <a:r>
              <a:rPr lang="nb-NO" altLang="ja-JP" sz="1000" i="1" dirty="0"/>
              <a:t>., </a:t>
            </a:r>
            <a:r>
              <a:rPr lang="nb-NO" altLang="ja-JP" sz="1000" b="1" dirty="0"/>
              <a:t>1993</a:t>
            </a:r>
            <a:r>
              <a:rPr lang="nb-NO" altLang="ja-JP" sz="1000" dirty="0"/>
              <a:t>, </a:t>
            </a:r>
            <a:r>
              <a:rPr lang="nb-NO" altLang="ja-JP" sz="1000" dirty="0" smtClean="0"/>
              <a:t>115, 8638</a:t>
            </a:r>
            <a:endParaRPr lang="ja-JP" alt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116114" y="4347157"/>
            <a:ext cx="3289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Radical addition of </a:t>
            </a:r>
            <a:r>
              <a:rPr kumimoji="1" lang="en-US" altLang="ja-JP" dirty="0" err="1" smtClean="0"/>
              <a:t>Ph</a:t>
            </a:r>
            <a:r>
              <a:rPr kumimoji="1" lang="en-US" altLang="ja-JP" dirty="0" smtClean="0"/>
              <a:t> radicals</a:t>
            </a:r>
            <a:endParaRPr kumimoji="1" lang="ja-JP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67919" y="4387331"/>
            <a:ext cx="346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Attempt to Capture free </a:t>
            </a:r>
            <a:r>
              <a:rPr kumimoji="1" lang="en-US" altLang="ja-JP" dirty="0" err="1" smtClean="0"/>
              <a:t>diazene</a:t>
            </a:r>
            <a:endParaRPr kumimoji="1" lang="ja-JP" alt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753" y="4798936"/>
            <a:ext cx="5633915" cy="94708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488870" y="5653835"/>
            <a:ext cx="283126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altLang="ja-JP" sz="1000" i="1" dirty="0"/>
              <a:t>J. Am. Chem. Soc.</a:t>
            </a:r>
            <a:r>
              <a:rPr lang="is-IS" altLang="ja-JP" sz="1000" dirty="0"/>
              <a:t>, </a:t>
            </a:r>
            <a:r>
              <a:rPr lang="is-IS" altLang="ja-JP" sz="1000" b="1" dirty="0"/>
              <a:t>1994</a:t>
            </a:r>
            <a:r>
              <a:rPr lang="is-IS" altLang="ja-JP" sz="1000" dirty="0"/>
              <a:t>, </a:t>
            </a:r>
            <a:r>
              <a:rPr lang="is-IS" altLang="ja-JP" sz="1000" dirty="0" smtClean="0"/>
              <a:t>116, 204</a:t>
            </a:r>
            <a:endParaRPr lang="ja-JP" altLang="en-US" sz="10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00" y="1562100"/>
            <a:ext cx="90805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90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988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More </a:t>
            </a:r>
            <a:r>
              <a:rPr kumimoji="1" lang="en-US" altLang="ja-JP" dirty="0" err="1" smtClean="0"/>
              <a:t>Diazenes</a:t>
            </a:r>
            <a:r>
              <a:rPr kumimoji="1" lang="en-US" altLang="ja-JP" dirty="0" smtClean="0"/>
              <a:t> and Analogs</a:t>
            </a:r>
            <a:endParaRPr kumimoji="1" lang="ja-JP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6551" y="1144950"/>
            <a:ext cx="336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Ru</a:t>
            </a:r>
            <a:r>
              <a:rPr kumimoji="1" lang="en-US" altLang="ja-JP" dirty="0" smtClean="0"/>
              <a:t> and </a:t>
            </a:r>
            <a:r>
              <a:rPr kumimoji="1" lang="en-US" altLang="ja-JP" dirty="0" err="1" smtClean="0"/>
              <a:t>Os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Diazene</a:t>
            </a:r>
            <a:r>
              <a:rPr kumimoji="1" lang="en-US" altLang="ja-JP" dirty="0" smtClean="0"/>
              <a:t> complexes</a:t>
            </a:r>
            <a:endParaRPr kumimoji="1" lang="ja-JP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144950"/>
            <a:ext cx="8191500" cy="157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78142" y="2575845"/>
            <a:ext cx="27086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ja-JP" sz="1000" i="1" dirty="0" err="1"/>
              <a:t>Angew</a:t>
            </a:r>
            <a:r>
              <a:rPr lang="pl-PL" altLang="ja-JP" sz="1000" i="1" dirty="0"/>
              <a:t>. Chem., </a:t>
            </a:r>
            <a:r>
              <a:rPr lang="pl-PL" altLang="ja-JP" sz="1000" i="1" dirty="0" err="1"/>
              <a:t>Int</a:t>
            </a:r>
            <a:r>
              <a:rPr lang="pl-PL" altLang="ja-JP" sz="1000" i="1" dirty="0"/>
              <a:t>. Ed. </a:t>
            </a:r>
            <a:r>
              <a:rPr lang="pl-PL" altLang="ja-JP" sz="1000" i="1" dirty="0" err="1"/>
              <a:t>Engl</a:t>
            </a:r>
            <a:r>
              <a:rPr lang="pl-PL" altLang="ja-JP" sz="1000" i="1" dirty="0"/>
              <a:t>. </a:t>
            </a:r>
            <a:r>
              <a:rPr lang="pl-PL" altLang="ja-JP" sz="1000" b="1" dirty="0"/>
              <a:t>1994</a:t>
            </a:r>
            <a:r>
              <a:rPr lang="pl-PL" altLang="ja-JP" sz="1000" dirty="0"/>
              <a:t>, 33, </a:t>
            </a:r>
            <a:r>
              <a:rPr lang="pl-PL" altLang="ja-JP" sz="1000" dirty="0" smtClean="0"/>
              <a:t>657</a:t>
            </a:r>
            <a:endParaRPr lang="ja-JP" alt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397484" y="2822066"/>
            <a:ext cx="2840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Less reactive Cr </a:t>
            </a:r>
            <a:r>
              <a:rPr kumimoji="1" lang="en-US" altLang="ja-JP" dirty="0" err="1" smtClean="0"/>
              <a:t>diazenes</a:t>
            </a:r>
            <a:endParaRPr kumimoji="1" lang="ja-JP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6891040" y="4393040"/>
            <a:ext cx="17957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00" i="1" dirty="0" smtClean="0"/>
              <a:t>Polyhedron</a:t>
            </a:r>
            <a:r>
              <a:rPr lang="en-US" altLang="ja-JP" sz="1000" dirty="0" smtClean="0"/>
              <a:t>, 1994, </a:t>
            </a:r>
            <a:r>
              <a:rPr lang="en-US" altLang="ja-JP" sz="1000" dirty="0" smtClean="0"/>
              <a:t>11, 1741 </a:t>
            </a:r>
            <a:endParaRPr lang="ja-JP" altLang="en-US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4208374"/>
            <a:ext cx="8191500" cy="1358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4208374"/>
            <a:ext cx="1865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NHO complexes</a:t>
            </a:r>
            <a:endParaRPr kumimoji="1" lang="ja-JP" altLang="en-US" dirty="0"/>
          </a:p>
        </p:txBody>
      </p:sp>
      <p:sp>
        <p:nvSpPr>
          <p:cNvPr id="13" name="Rectangle 12"/>
          <p:cNvSpPr/>
          <p:nvPr/>
        </p:nvSpPr>
        <p:spPr>
          <a:xfrm>
            <a:off x="6663680" y="6522990"/>
            <a:ext cx="24307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altLang="ja-JP" sz="1000" i="1" dirty="0"/>
              <a:t>J. Am. Chem. Soc.</a:t>
            </a:r>
            <a:r>
              <a:rPr lang="is-IS" altLang="ja-JP" sz="1000" dirty="0"/>
              <a:t>, </a:t>
            </a:r>
            <a:r>
              <a:rPr lang="is-IS" altLang="ja-JP" sz="1000" b="1" dirty="0"/>
              <a:t>1997</a:t>
            </a:r>
            <a:r>
              <a:rPr lang="is-IS" altLang="ja-JP" sz="1000" dirty="0"/>
              <a:t>, </a:t>
            </a:r>
            <a:r>
              <a:rPr lang="is-IS" altLang="ja-JP" sz="1000" dirty="0" smtClean="0"/>
              <a:t>119,</a:t>
            </a:r>
            <a:r>
              <a:rPr lang="is-IS" altLang="ja-JP" sz="1000" dirty="0" smtClean="0"/>
              <a:t> </a:t>
            </a:r>
            <a:r>
              <a:rPr lang="is-IS" altLang="ja-JP" sz="1000" dirty="0" smtClean="0"/>
              <a:t>12406</a:t>
            </a:r>
            <a:endParaRPr lang="ja-JP" altLang="en-US" sz="1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5567274"/>
            <a:ext cx="3302000" cy="9652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996238" y="6646101"/>
            <a:ext cx="18010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ja-JP" sz="1000" i="1" dirty="0" err="1"/>
              <a:t>Chem</a:t>
            </a:r>
            <a:r>
              <a:rPr lang="nb-NO" altLang="ja-JP" sz="1000" i="1" dirty="0"/>
              <a:t>. </a:t>
            </a:r>
            <a:r>
              <a:rPr lang="nb-NO" altLang="ja-JP" sz="1000" i="1" dirty="0" err="1"/>
              <a:t>Commun</a:t>
            </a:r>
            <a:r>
              <a:rPr lang="nb-NO" altLang="ja-JP" sz="1000" dirty="0"/>
              <a:t>., </a:t>
            </a:r>
            <a:r>
              <a:rPr lang="nb-NO" altLang="ja-JP" sz="1000" b="1" dirty="0" smtClean="0"/>
              <a:t>2002</a:t>
            </a:r>
            <a:r>
              <a:rPr lang="nb-NO" altLang="ja-JP" sz="1000" dirty="0" smtClean="0"/>
              <a:t>, 660 </a:t>
            </a:r>
            <a:endParaRPr lang="ja-JP" altLang="en-US" sz="10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4572" y="5572428"/>
            <a:ext cx="3517900" cy="11938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651666" y="6663262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s-IS" altLang="ja-JP" sz="1000" i="1" dirty="0"/>
              <a:t>J. Am. Chem. Soc</a:t>
            </a:r>
            <a:r>
              <a:rPr lang="is-IS" altLang="ja-JP" sz="1000" dirty="0"/>
              <a:t>., </a:t>
            </a:r>
            <a:r>
              <a:rPr lang="is-IS" altLang="ja-JP" sz="1000" b="1" dirty="0"/>
              <a:t>2002</a:t>
            </a:r>
            <a:r>
              <a:rPr lang="is-IS" altLang="ja-JP" sz="1000" dirty="0"/>
              <a:t>, </a:t>
            </a:r>
            <a:r>
              <a:rPr lang="is-IS" altLang="ja-JP" sz="1000" dirty="0" smtClean="0"/>
              <a:t>124,12068</a:t>
            </a:r>
            <a:endParaRPr lang="ja-JP" altLang="en-US" sz="1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050468"/>
            <a:ext cx="78867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40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8734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Reactivity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of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N</a:t>
            </a:r>
            <a:r>
              <a:rPr kumimoji="1" lang="en-US" altLang="ja-JP" baseline="-25000" dirty="0" smtClean="0"/>
              <a:t>2</a:t>
            </a:r>
            <a:r>
              <a:rPr kumimoji="1" lang="en-US" altLang="ja-JP" dirty="0" smtClean="0"/>
              <a:t>O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74850"/>
            <a:ext cx="30861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243" y="1974850"/>
            <a:ext cx="3975100" cy="444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1339334"/>
            <a:ext cx="34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Reactivity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of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d</a:t>
            </a:r>
            <a:r>
              <a:rPr kumimoji="1" lang="en-US" altLang="ja-JP" baseline="30000" dirty="0" smtClean="0"/>
              <a:t>0</a:t>
            </a:r>
            <a:r>
              <a:rPr kumimoji="1" lang="ja-JP" altLang="en-US" baseline="30000" dirty="0" smtClean="0"/>
              <a:t> </a:t>
            </a:r>
            <a:r>
              <a:rPr kumimoji="1" lang="en-US" altLang="ja-JP" dirty="0" smtClean="0"/>
              <a:t>metals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with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N</a:t>
            </a:r>
            <a:r>
              <a:rPr kumimoji="1" lang="en-US" altLang="ja-JP" baseline="-25000" dirty="0" smtClean="0"/>
              <a:t>2</a:t>
            </a:r>
            <a:r>
              <a:rPr kumimoji="1" lang="en-US" altLang="ja-JP" dirty="0" smtClean="0"/>
              <a:t>O</a:t>
            </a:r>
            <a:endParaRPr kumimoji="1" lang="ja-JP" altLang="en-US" baseline="30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0" y="2714172"/>
            <a:ext cx="8483600" cy="1066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82557" y="3814020"/>
            <a:ext cx="21312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ja-JP" sz="1000" i="1" dirty="0" err="1"/>
              <a:t>J</a:t>
            </a:r>
            <a:r>
              <a:rPr lang="it-IT" altLang="ja-JP" sz="1000" i="1" dirty="0"/>
              <a:t>. </a:t>
            </a:r>
            <a:r>
              <a:rPr lang="it-IT" altLang="ja-JP" sz="1000" i="1" dirty="0" err="1"/>
              <a:t>Am</a:t>
            </a:r>
            <a:r>
              <a:rPr lang="it-IT" altLang="ja-JP" sz="1000" i="1" dirty="0"/>
              <a:t>. </a:t>
            </a:r>
            <a:r>
              <a:rPr lang="it-IT" altLang="ja-JP" sz="1000" i="1" dirty="0" err="1"/>
              <a:t>Chem</a:t>
            </a:r>
            <a:r>
              <a:rPr lang="it-IT" altLang="ja-JP" sz="1000" i="1" dirty="0"/>
              <a:t>. Soc</a:t>
            </a:r>
            <a:r>
              <a:rPr lang="it-IT" altLang="ja-JP" sz="1000" dirty="0"/>
              <a:t>.</a:t>
            </a:r>
            <a:r>
              <a:rPr lang="it-IT" altLang="ja-JP" sz="1000" dirty="0" smtClean="0"/>
              <a:t>,</a:t>
            </a:r>
            <a:r>
              <a:rPr lang="it-IT" altLang="ja-JP" sz="1000" b="1" dirty="0" smtClean="0"/>
              <a:t>1989</a:t>
            </a:r>
            <a:r>
              <a:rPr lang="it-IT" altLang="ja-JP" sz="1000" dirty="0" smtClean="0"/>
              <a:t>,</a:t>
            </a:r>
            <a:r>
              <a:rPr lang="it-IT" altLang="ja-JP" sz="1000" dirty="0" smtClean="0"/>
              <a:t> </a:t>
            </a:r>
            <a:r>
              <a:rPr lang="it-IT" altLang="ja-JP" sz="1000" dirty="0" err="1" smtClean="0"/>
              <a:t>Ill</a:t>
            </a:r>
            <a:r>
              <a:rPr lang="it-IT" altLang="ja-JP" sz="1000" dirty="0" smtClean="0"/>
              <a:t> ,</a:t>
            </a:r>
            <a:r>
              <a:rPr lang="it-IT" altLang="ja-JP" sz="1000" dirty="0" smtClean="0"/>
              <a:t> 5491 </a:t>
            </a:r>
            <a:r>
              <a:rPr lang="it-IT" altLang="ja-JP" sz="1000" dirty="0" smtClean="0"/>
              <a:t> </a:t>
            </a:r>
            <a:endParaRPr lang="ja-JP" altLang="en-US" sz="1000" dirty="0"/>
          </a:p>
        </p:txBody>
      </p:sp>
      <p:sp>
        <p:nvSpPr>
          <p:cNvPr id="9" name="Rectangle 8"/>
          <p:cNvSpPr/>
          <p:nvPr/>
        </p:nvSpPr>
        <p:spPr>
          <a:xfrm>
            <a:off x="6469834" y="3969526"/>
            <a:ext cx="22169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ja-JP" sz="1000" i="1" dirty="0"/>
              <a:t>J. Am. </a:t>
            </a:r>
            <a:r>
              <a:rPr lang="pt-BR" altLang="ja-JP" sz="1000" i="1" dirty="0" err="1"/>
              <a:t>Chem</a:t>
            </a:r>
            <a:r>
              <a:rPr lang="pt-BR" altLang="ja-JP" sz="1000" i="1" dirty="0"/>
              <a:t>. Soc</a:t>
            </a:r>
            <a:r>
              <a:rPr lang="pt-BR" altLang="ja-JP" sz="1000" dirty="0"/>
              <a:t>. </a:t>
            </a:r>
            <a:r>
              <a:rPr lang="pt-BR" altLang="ja-JP" sz="1000" b="1" dirty="0"/>
              <a:t>1987</a:t>
            </a:r>
            <a:r>
              <a:rPr lang="pt-BR" altLang="ja-JP" sz="1000" dirty="0"/>
              <a:t>, 109, </a:t>
            </a:r>
            <a:r>
              <a:rPr lang="pt-BR" altLang="ja-JP" sz="1000" dirty="0" smtClean="0"/>
              <a:t>5538</a:t>
            </a:r>
            <a:endParaRPr lang="ja-JP" altLang="en-US" sz="1000" dirty="0"/>
          </a:p>
        </p:txBody>
      </p:sp>
      <p:pic>
        <p:nvPicPr>
          <p:cNvPr id="11" name="Picture 10" descr="Screen Shot 2019-03-05 at 10.20.4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72" y="3969526"/>
            <a:ext cx="3802956" cy="2642252"/>
          </a:xfrm>
          <a:prstGeom prst="rect">
            <a:avLst/>
          </a:prstGeom>
        </p:spPr>
      </p:pic>
      <p:pic>
        <p:nvPicPr>
          <p:cNvPr id="12" name="Picture 11" descr="Screen Shot 2019-03-05 at 10.20.3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422" y="4248794"/>
            <a:ext cx="3495921" cy="236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07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Diversification of Products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1596572"/>
            <a:ext cx="5905500" cy="4876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39693" y="6542706"/>
            <a:ext cx="22787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ja-JP" sz="1000" i="1" dirty="0"/>
              <a:t>J. Am. </a:t>
            </a:r>
            <a:r>
              <a:rPr lang="es-ES_tradnl" altLang="ja-JP" sz="1000" i="1" dirty="0" err="1"/>
              <a:t>Chem</a:t>
            </a:r>
            <a:r>
              <a:rPr lang="es-ES_tradnl" altLang="ja-JP" sz="1000" i="1" dirty="0"/>
              <a:t>. Soc.</a:t>
            </a:r>
            <a:r>
              <a:rPr lang="es-ES_tradnl" altLang="ja-JP" sz="1000" i="1" dirty="0" smtClean="0"/>
              <a:t>,</a:t>
            </a:r>
            <a:r>
              <a:rPr lang="es-ES_tradnl" altLang="ja-JP" sz="1000" i="1" dirty="0" smtClean="0"/>
              <a:t> </a:t>
            </a:r>
            <a:r>
              <a:rPr lang="es-ES_tradnl" altLang="ja-JP" sz="1000" b="1" dirty="0" smtClean="0"/>
              <a:t>1990,</a:t>
            </a:r>
            <a:r>
              <a:rPr lang="es-ES_tradnl" altLang="ja-JP" sz="1000" i="1" dirty="0" smtClean="0"/>
              <a:t> </a:t>
            </a:r>
            <a:r>
              <a:rPr lang="es-ES_tradnl" altLang="ja-JP" sz="1000" dirty="0" smtClean="0"/>
              <a:t> </a:t>
            </a:r>
            <a:r>
              <a:rPr lang="es-ES_tradnl" altLang="ja-JP" sz="1000" dirty="0" smtClean="0"/>
              <a:t>1</a:t>
            </a:r>
            <a:r>
              <a:rPr lang="es-ES_tradnl" altLang="ja-JP" sz="1000" dirty="0" smtClean="0"/>
              <a:t>12, </a:t>
            </a:r>
            <a:r>
              <a:rPr lang="es-ES_tradnl" altLang="ja-JP" sz="1000" dirty="0" smtClean="0"/>
              <a:t>7</a:t>
            </a:r>
            <a:r>
              <a:rPr lang="es-ES_tradnl" altLang="ja-JP" sz="1000" dirty="0" smtClean="0"/>
              <a:t>99</a:t>
            </a:r>
            <a:r>
              <a:rPr lang="es-ES_tradnl" altLang="ja-JP" sz="1000" dirty="0" smtClean="0"/>
              <a:t>8</a:t>
            </a:r>
            <a:endParaRPr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523205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245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Reactivity of Nickel with N</a:t>
            </a:r>
            <a:r>
              <a:rPr kumimoji="1" lang="en-US" altLang="ja-JP" baseline="-25000" dirty="0" smtClean="0"/>
              <a:t>2</a:t>
            </a:r>
            <a:r>
              <a:rPr kumimoji="1" lang="en-US" altLang="ja-JP" dirty="0" smtClean="0"/>
              <a:t>O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97" y="1163617"/>
            <a:ext cx="5410200" cy="1409700"/>
          </a:xfrm>
          <a:prstGeom prst="rect">
            <a:avLst/>
          </a:prstGeom>
        </p:spPr>
      </p:pic>
      <p:pic>
        <p:nvPicPr>
          <p:cNvPr id="5" name="Picture 4" descr="Screen Shot 2019-03-05 at 19.28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624" y="1033523"/>
            <a:ext cx="1663091" cy="15078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79194" y="249438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altLang="ja-JP" sz="1000" i="1" dirty="0"/>
              <a:t>J. Am. </a:t>
            </a:r>
            <a:r>
              <a:rPr lang="nb-NO" altLang="ja-JP" sz="1000" i="1" dirty="0" err="1"/>
              <a:t>Chem</a:t>
            </a:r>
            <a:r>
              <a:rPr lang="nb-NO" altLang="ja-JP" sz="1000" i="1" dirty="0"/>
              <a:t>. </a:t>
            </a:r>
            <a:r>
              <a:rPr lang="nb-NO" altLang="ja-JP" sz="1000" i="1" dirty="0" err="1"/>
              <a:t>Soc</a:t>
            </a:r>
            <a:r>
              <a:rPr lang="nb-NO" altLang="ja-JP" sz="1000" i="1" dirty="0"/>
              <a:t>., </a:t>
            </a:r>
            <a:r>
              <a:rPr lang="nb-NO" altLang="ja-JP" sz="1000" b="1" dirty="0"/>
              <a:t>1993</a:t>
            </a:r>
            <a:r>
              <a:rPr lang="nb-NO" altLang="ja-JP" sz="1000" dirty="0"/>
              <a:t>, </a:t>
            </a:r>
            <a:r>
              <a:rPr lang="nb-NO" altLang="ja-JP" sz="1000" dirty="0" smtClean="0"/>
              <a:t>115, 2075</a:t>
            </a:r>
          </a:p>
          <a:p>
            <a:endParaRPr lang="ja-JP" alt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304997" y="900340"/>
            <a:ext cx="301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Reactivity of Ni(II) with N</a:t>
            </a:r>
            <a:r>
              <a:rPr kumimoji="1" lang="en-US" altLang="ja-JP" baseline="-25000" dirty="0" smtClean="0"/>
              <a:t>2</a:t>
            </a:r>
            <a:r>
              <a:rPr kumimoji="1" lang="en-US" altLang="ja-JP" dirty="0" smtClean="0"/>
              <a:t>O</a:t>
            </a:r>
            <a:endParaRPr kumimoji="1" lang="ja-JP" alt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997" y="2768600"/>
            <a:ext cx="6362700" cy="13208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79194" y="3861229"/>
            <a:ext cx="197232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ja-JP" sz="1000" i="1" dirty="0" err="1"/>
              <a:t>Organometallics</a:t>
            </a:r>
            <a:r>
              <a:rPr lang="fr-FR" altLang="ja-JP" sz="1000" dirty="0"/>
              <a:t>, </a:t>
            </a:r>
            <a:r>
              <a:rPr lang="fr-FR" altLang="ja-JP" sz="1000" b="1" dirty="0"/>
              <a:t>1995</a:t>
            </a:r>
            <a:r>
              <a:rPr lang="fr-FR" altLang="ja-JP" sz="1000" dirty="0"/>
              <a:t>, </a:t>
            </a:r>
            <a:r>
              <a:rPr lang="fr-FR" altLang="ja-JP" sz="1000" dirty="0" smtClean="0"/>
              <a:t>14, 456</a:t>
            </a:r>
            <a:endParaRPr lang="ja-JP" altLang="en-US" sz="1000" dirty="0"/>
          </a:p>
        </p:txBody>
      </p:sp>
      <p:sp>
        <p:nvSpPr>
          <p:cNvPr id="12" name="Rectangle 11"/>
          <p:cNvSpPr/>
          <p:nvPr/>
        </p:nvSpPr>
        <p:spPr>
          <a:xfrm>
            <a:off x="6389846" y="4020756"/>
            <a:ext cx="16616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00" i="1" dirty="0" smtClean="0"/>
              <a:t>Polyhedron</a:t>
            </a:r>
            <a:r>
              <a:rPr lang="en-US" altLang="ja-JP" sz="1000" dirty="0" smtClean="0"/>
              <a:t>,</a:t>
            </a:r>
            <a:r>
              <a:rPr lang="en-US" altLang="ja-JP" sz="1000" b="1" dirty="0" smtClean="0"/>
              <a:t>1995</a:t>
            </a:r>
            <a:r>
              <a:rPr lang="en-US" altLang="ja-JP" sz="1000" dirty="0" smtClean="0"/>
              <a:t>, </a:t>
            </a:r>
            <a:r>
              <a:rPr lang="en-US" altLang="ja-JP" sz="1000" dirty="0" smtClean="0"/>
              <a:t>14,175</a:t>
            </a:r>
            <a:endParaRPr lang="ja-JP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457397" y="4089400"/>
            <a:ext cx="4440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[2+2+1] cyclization with alkenes and N</a:t>
            </a:r>
            <a:r>
              <a:rPr kumimoji="1" lang="en-US" altLang="ja-JP" baseline="-25000" dirty="0" smtClean="0"/>
              <a:t>2</a:t>
            </a:r>
            <a:r>
              <a:rPr kumimoji="1" lang="en-US" altLang="ja-JP" dirty="0" smtClean="0"/>
              <a:t>O</a:t>
            </a:r>
            <a:endParaRPr kumimoji="1" lang="ja-JP" alt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397" y="4458732"/>
            <a:ext cx="59944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94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536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Synthesis of 3-Coordinate Nickel(II)</a:t>
            </a:r>
            <a:endParaRPr kumimoji="1" lang="ja-JP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927034" y="2341482"/>
            <a:ext cx="22169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altLang="ja-JP" sz="1000" i="1" dirty="0" smtClean="0"/>
              <a:t>J. Am. </a:t>
            </a:r>
            <a:r>
              <a:rPr lang="fi-FI" altLang="ja-JP" sz="1000" i="1" dirty="0" err="1" smtClean="0"/>
              <a:t>Chem</a:t>
            </a:r>
            <a:r>
              <a:rPr lang="fi-FI" altLang="ja-JP" sz="1000" i="1" dirty="0" smtClean="0"/>
              <a:t>. </a:t>
            </a:r>
            <a:r>
              <a:rPr lang="fi-FI" altLang="ja-JP" sz="1000" i="1" dirty="0" err="1" smtClean="0"/>
              <a:t>Soc</a:t>
            </a:r>
            <a:r>
              <a:rPr lang="fi-FI" altLang="ja-JP" sz="1000" i="1" dirty="0" smtClean="0"/>
              <a:t>. </a:t>
            </a:r>
            <a:r>
              <a:rPr lang="fi-FI" altLang="ja-JP" sz="1000" b="1" dirty="0" smtClean="0"/>
              <a:t>2001</a:t>
            </a:r>
            <a:r>
              <a:rPr lang="fi-FI" altLang="ja-JP" sz="1000" dirty="0" smtClean="0"/>
              <a:t>, 123, 4623 </a:t>
            </a:r>
            <a:endParaRPr lang="ja-JP" alt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880982"/>
            <a:ext cx="8851900" cy="1460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2587703"/>
            <a:ext cx="8851900" cy="14605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845220" y="4048203"/>
            <a:ext cx="22169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ja-JP" sz="1000" i="1" dirty="0"/>
              <a:t>J. </a:t>
            </a:r>
            <a:r>
              <a:rPr lang="de-DE" altLang="ja-JP" sz="1000" i="1" dirty="0" smtClean="0"/>
              <a:t>A</a:t>
            </a:r>
            <a:r>
              <a:rPr lang="de-DE" altLang="ja-JP" sz="1000" i="1" dirty="0" smtClean="0"/>
              <a:t>m</a:t>
            </a:r>
            <a:r>
              <a:rPr lang="de-DE" altLang="ja-JP" sz="1000" i="1" dirty="0" smtClean="0"/>
              <a:t>. C</a:t>
            </a:r>
            <a:r>
              <a:rPr lang="de-DE" altLang="ja-JP" sz="1000" i="1" dirty="0" smtClean="0"/>
              <a:t>he</a:t>
            </a:r>
            <a:r>
              <a:rPr lang="de-DE" altLang="ja-JP" sz="1000" i="1" dirty="0"/>
              <a:t>m</a:t>
            </a:r>
            <a:r>
              <a:rPr lang="de-DE" altLang="ja-JP" sz="1000" i="1" dirty="0" smtClean="0"/>
              <a:t>. </a:t>
            </a:r>
            <a:r>
              <a:rPr lang="de-DE" altLang="ja-JP" sz="1000" i="1" dirty="0" err="1" smtClean="0"/>
              <a:t>S</a:t>
            </a:r>
            <a:r>
              <a:rPr lang="de-DE" altLang="ja-JP" sz="1000" i="1" dirty="0" err="1" smtClean="0"/>
              <a:t>oc</a:t>
            </a:r>
            <a:r>
              <a:rPr lang="de-DE" altLang="ja-JP" sz="1000" i="1" dirty="0" smtClean="0"/>
              <a:t>. </a:t>
            </a:r>
            <a:r>
              <a:rPr lang="de-DE" altLang="ja-JP" sz="1000" b="1" dirty="0"/>
              <a:t>2002</a:t>
            </a:r>
            <a:r>
              <a:rPr lang="de-DE" altLang="ja-JP" sz="1000" dirty="0"/>
              <a:t>, 124, </a:t>
            </a:r>
            <a:r>
              <a:rPr lang="de-DE" altLang="ja-JP" sz="1000" dirty="0" smtClean="0"/>
              <a:t>3846</a:t>
            </a:r>
            <a:endParaRPr lang="ja-JP" altLang="en-US" sz="1000" dirty="0"/>
          </a:p>
        </p:txBody>
      </p:sp>
      <p:sp>
        <p:nvSpPr>
          <p:cNvPr id="12" name="Rectangle 11"/>
          <p:cNvSpPr/>
          <p:nvPr/>
        </p:nvSpPr>
        <p:spPr>
          <a:xfrm>
            <a:off x="6927034" y="6597854"/>
            <a:ext cx="23482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ja-JP" sz="1000" dirty="0" smtClean="0"/>
              <a:t>J</a:t>
            </a:r>
            <a:r>
              <a:rPr lang="de-DE" altLang="ja-JP" sz="1000" dirty="0"/>
              <a:t>. </a:t>
            </a:r>
            <a:r>
              <a:rPr lang="de-DE" altLang="ja-JP" sz="1000" dirty="0" smtClean="0"/>
              <a:t>A</a:t>
            </a:r>
            <a:r>
              <a:rPr lang="de-DE" altLang="ja-JP" sz="1000" dirty="0" smtClean="0"/>
              <a:t>m</a:t>
            </a:r>
            <a:r>
              <a:rPr lang="de-DE" altLang="ja-JP" sz="1000" dirty="0" smtClean="0"/>
              <a:t>. C</a:t>
            </a:r>
            <a:r>
              <a:rPr lang="de-DE" altLang="ja-JP" sz="1000" dirty="0" smtClean="0"/>
              <a:t>hem</a:t>
            </a:r>
            <a:r>
              <a:rPr lang="de-DE" altLang="ja-JP" sz="1000" dirty="0" smtClean="0"/>
              <a:t>. </a:t>
            </a:r>
            <a:r>
              <a:rPr lang="de-DE" altLang="ja-JP" sz="1000" dirty="0" err="1" smtClean="0"/>
              <a:t>S</a:t>
            </a:r>
            <a:r>
              <a:rPr lang="de-DE" altLang="ja-JP" sz="1000" dirty="0" err="1" smtClean="0"/>
              <a:t>oc</a:t>
            </a:r>
            <a:r>
              <a:rPr lang="de-DE" altLang="ja-JP" sz="1000" dirty="0" smtClean="0"/>
              <a:t>. </a:t>
            </a:r>
            <a:r>
              <a:rPr lang="de-DE" altLang="ja-JP" sz="1000" b="1" dirty="0"/>
              <a:t>2002</a:t>
            </a:r>
            <a:r>
              <a:rPr lang="de-DE" altLang="ja-JP" sz="1000" dirty="0"/>
              <a:t>, 124, </a:t>
            </a:r>
            <a:r>
              <a:rPr lang="de-DE" altLang="ja-JP" sz="1000" dirty="0" smtClean="0"/>
              <a:t>9976</a:t>
            </a:r>
            <a:endParaRPr lang="ja-JP" altLang="en-US" sz="1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" y="5615974"/>
            <a:ext cx="3810000" cy="11049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" y="4294424"/>
            <a:ext cx="7835900" cy="1155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3544" y="5315154"/>
            <a:ext cx="37592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75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235" y="124454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Second </a:t>
            </a:r>
            <a:r>
              <a:rPr lang="en-US" altLang="ja-JP" dirty="0"/>
              <a:t>G</a:t>
            </a:r>
            <a:r>
              <a:rPr kumimoji="1" lang="en-US" altLang="ja-JP" dirty="0" smtClean="0"/>
              <a:t>eneration Synthesis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49422"/>
            <a:ext cx="5410200" cy="114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58682" y="2336512"/>
            <a:ext cx="22882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ja-JP" sz="1000" i="1" dirty="0"/>
              <a:t>J. </a:t>
            </a:r>
            <a:r>
              <a:rPr lang="de-DE" altLang="ja-JP" sz="1000" i="1" dirty="0" smtClean="0"/>
              <a:t>A</a:t>
            </a:r>
            <a:r>
              <a:rPr lang="de-DE" altLang="ja-JP" sz="1000" i="1" dirty="0" smtClean="0"/>
              <a:t>m</a:t>
            </a:r>
            <a:r>
              <a:rPr lang="de-DE" altLang="ja-JP" sz="1000" i="1" dirty="0" smtClean="0"/>
              <a:t>. C</a:t>
            </a:r>
            <a:r>
              <a:rPr lang="de-DE" altLang="ja-JP" sz="1000" i="1" dirty="0" smtClean="0"/>
              <a:t>hem</a:t>
            </a:r>
            <a:r>
              <a:rPr lang="de-DE" altLang="ja-JP" sz="1000" i="1" dirty="0" smtClean="0"/>
              <a:t>. </a:t>
            </a:r>
            <a:r>
              <a:rPr lang="de-DE" altLang="ja-JP" sz="1000" i="1" dirty="0" err="1" smtClean="0"/>
              <a:t>S</a:t>
            </a:r>
            <a:r>
              <a:rPr lang="de-DE" altLang="ja-JP" sz="1000" i="1" dirty="0" err="1" smtClean="0"/>
              <a:t>oc</a:t>
            </a:r>
            <a:r>
              <a:rPr lang="de-DE" altLang="ja-JP" sz="1000" dirty="0" smtClean="0"/>
              <a:t>. </a:t>
            </a:r>
            <a:r>
              <a:rPr lang="de-DE" altLang="ja-JP" sz="1000" b="1" dirty="0"/>
              <a:t>2008</a:t>
            </a:r>
            <a:r>
              <a:rPr lang="de-DE" altLang="ja-JP" sz="1000" dirty="0"/>
              <a:t>, 130, </a:t>
            </a:r>
            <a:r>
              <a:rPr lang="de-DE" altLang="ja-JP" sz="1000" dirty="0" smtClean="0"/>
              <a:t>12628</a:t>
            </a:r>
            <a:endParaRPr lang="ja-JP" altLang="en-US" sz="1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582733"/>
            <a:ext cx="5372100" cy="1143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152482" y="3725733"/>
            <a:ext cx="15944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ja-JP" sz="1000" i="1" dirty="0" err="1"/>
              <a:t>Chem</a:t>
            </a:r>
            <a:r>
              <a:rPr lang="pt-BR" altLang="ja-JP" sz="1000" i="1" dirty="0"/>
              <a:t>. </a:t>
            </a:r>
            <a:r>
              <a:rPr lang="pt-BR" altLang="ja-JP" sz="1000" i="1" dirty="0" err="1"/>
              <a:t>Sci</a:t>
            </a:r>
            <a:r>
              <a:rPr lang="pt-BR" altLang="ja-JP" sz="1000" i="1" dirty="0"/>
              <a:t>., </a:t>
            </a:r>
            <a:r>
              <a:rPr lang="pt-BR" altLang="ja-JP" sz="1000" b="1" dirty="0"/>
              <a:t>2011</a:t>
            </a:r>
            <a:r>
              <a:rPr lang="pt-BR" altLang="ja-JP" sz="1000" dirty="0"/>
              <a:t>, 2, 321</a:t>
            </a:r>
            <a:endParaRPr lang="ja-JP" altLang="en-US" sz="1000" dirty="0"/>
          </a:p>
        </p:txBody>
      </p:sp>
      <p:sp>
        <p:nvSpPr>
          <p:cNvPr id="12" name="Rectangle 11"/>
          <p:cNvSpPr/>
          <p:nvPr/>
        </p:nvSpPr>
        <p:spPr>
          <a:xfrm>
            <a:off x="6816630" y="5127567"/>
            <a:ext cx="21385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ja-JP" sz="1000" i="1" dirty="0"/>
              <a:t>J. Am. Chem. Soc. </a:t>
            </a:r>
            <a:r>
              <a:rPr lang="is-IS" altLang="ja-JP" sz="1000" b="1" dirty="0"/>
              <a:t>2011</a:t>
            </a:r>
            <a:r>
              <a:rPr lang="is-IS" altLang="ja-JP" sz="1000" dirty="0"/>
              <a:t>, 133, </a:t>
            </a:r>
            <a:r>
              <a:rPr lang="is-IS" altLang="ja-JP" sz="1000" dirty="0" smtClean="0"/>
              <a:t>771</a:t>
            </a:r>
            <a:endParaRPr lang="ja-JP" altLang="en-US" sz="1000" dirty="0"/>
          </a:p>
        </p:txBody>
      </p:sp>
      <p:pic>
        <p:nvPicPr>
          <p:cNvPr id="13" name="Picture 12" descr="Screen Shot 2019-03-06 at 11.42.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566" y="1100013"/>
            <a:ext cx="2637181" cy="24729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95300" y="865212"/>
            <a:ext cx="122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One Step!</a:t>
            </a:r>
            <a:endParaRPr kumimoji="1" lang="ja-JP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0336" y="4017871"/>
            <a:ext cx="2070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 Coordinate Ni(II)</a:t>
            </a:r>
            <a:endParaRPr kumimoji="1" lang="ja-JP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80336" y="5644634"/>
            <a:ext cx="1582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Cationic Ni(II)</a:t>
            </a:r>
            <a:endParaRPr kumimoji="1" lang="ja-JP" alt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32" y="5677357"/>
            <a:ext cx="6299200" cy="10287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666912" y="6646989"/>
            <a:ext cx="22882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ja-JP" sz="1000" i="1" dirty="0" smtClean="0"/>
              <a:t>J</a:t>
            </a:r>
            <a:r>
              <a:rPr lang="fr-FR" altLang="ja-JP" sz="1000" i="1" dirty="0"/>
              <a:t>. </a:t>
            </a:r>
            <a:r>
              <a:rPr lang="fr-FR" altLang="ja-JP" sz="1000" i="1" dirty="0" smtClean="0"/>
              <a:t>A</a:t>
            </a:r>
            <a:r>
              <a:rPr lang="fr-FR" altLang="ja-JP" sz="1000" i="1" dirty="0" smtClean="0"/>
              <a:t>m</a:t>
            </a:r>
            <a:r>
              <a:rPr lang="fr-FR" altLang="ja-JP" sz="1000" i="1" dirty="0" smtClean="0"/>
              <a:t>. </a:t>
            </a:r>
            <a:r>
              <a:rPr lang="fr-FR" altLang="ja-JP" sz="1000" i="1" dirty="0" err="1" smtClean="0"/>
              <a:t>C</a:t>
            </a:r>
            <a:r>
              <a:rPr lang="fr-FR" altLang="ja-JP" sz="1000" i="1" dirty="0" err="1" smtClean="0"/>
              <a:t>hem</a:t>
            </a:r>
            <a:r>
              <a:rPr lang="fr-FR" altLang="ja-JP" sz="1000" i="1" dirty="0" smtClean="0"/>
              <a:t>. S</a:t>
            </a:r>
            <a:r>
              <a:rPr lang="fr-FR" altLang="ja-JP" sz="1000" i="1" dirty="0" smtClean="0"/>
              <a:t>oc</a:t>
            </a:r>
            <a:r>
              <a:rPr lang="fr-FR" altLang="ja-JP" sz="1000" dirty="0" smtClean="0"/>
              <a:t>. </a:t>
            </a:r>
            <a:r>
              <a:rPr lang="fr-FR" altLang="ja-JP" sz="1000" b="1" dirty="0"/>
              <a:t>2008</a:t>
            </a:r>
            <a:r>
              <a:rPr lang="fr-FR" altLang="ja-JP" sz="1000" dirty="0"/>
              <a:t>, 130, 13846</a:t>
            </a:r>
            <a:endParaRPr lang="ja-JP" altLang="en-US" sz="10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735" y="4017871"/>
            <a:ext cx="81661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58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Third Gen Synthesis</a:t>
            </a:r>
            <a:endParaRPr kumimoji="1" lang="ja-JP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0" y="3105835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000" dirty="0"/>
              <a:t>Waterman, R. Ph.D. Thesis. The University of Chicago, 2004.</a:t>
            </a:r>
            <a:endParaRPr lang="ja-JP" alt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39116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93143" y="3245222"/>
            <a:ext cx="18940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ja-JP" sz="1000" i="1" dirty="0" err="1"/>
              <a:t>Inorg</a:t>
            </a:r>
            <a:r>
              <a:rPr lang="nb-NO" altLang="ja-JP" sz="1000" i="1" dirty="0"/>
              <a:t>. </a:t>
            </a:r>
            <a:r>
              <a:rPr lang="nb-NO" altLang="ja-JP" sz="1000" i="1" dirty="0" err="1"/>
              <a:t>Chem</a:t>
            </a:r>
            <a:r>
              <a:rPr lang="nb-NO" altLang="ja-JP" sz="1000" i="1" dirty="0"/>
              <a:t>. </a:t>
            </a:r>
            <a:r>
              <a:rPr lang="nb-NO" altLang="ja-JP" sz="1000" b="1" dirty="0"/>
              <a:t>2014</a:t>
            </a:r>
            <a:r>
              <a:rPr lang="nb-NO" altLang="ja-JP" sz="1000" dirty="0"/>
              <a:t>, 53, 13227</a:t>
            </a:r>
            <a:endParaRPr lang="ja-JP" alt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50" y="3491443"/>
            <a:ext cx="3517900" cy="13335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90177" y="4824943"/>
            <a:ext cx="22169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ja-JP" sz="1000" i="1" dirty="0"/>
              <a:t>J. </a:t>
            </a:r>
            <a:r>
              <a:rPr lang="cs-CZ" altLang="ja-JP" sz="1000" i="1" dirty="0" err="1"/>
              <a:t>Am</a:t>
            </a:r>
            <a:r>
              <a:rPr lang="cs-CZ" altLang="ja-JP" sz="1000" i="1" dirty="0"/>
              <a:t>. </a:t>
            </a:r>
            <a:r>
              <a:rPr lang="cs-CZ" altLang="ja-JP" sz="1000" i="1" dirty="0" err="1"/>
              <a:t>Chem</a:t>
            </a:r>
            <a:r>
              <a:rPr lang="cs-CZ" altLang="ja-JP" sz="1000" i="1" dirty="0"/>
              <a:t>. Soc. </a:t>
            </a:r>
            <a:r>
              <a:rPr lang="cs-CZ" altLang="ja-JP" sz="1000" b="1" dirty="0"/>
              <a:t>2014</a:t>
            </a:r>
            <a:r>
              <a:rPr lang="cs-CZ" altLang="ja-JP" sz="1000" dirty="0"/>
              <a:t>, 136, </a:t>
            </a:r>
            <a:r>
              <a:rPr lang="cs-CZ" altLang="ja-JP" sz="1000" dirty="0" smtClean="0"/>
              <a:t>6479</a:t>
            </a:r>
            <a:endParaRPr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159394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6111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Group Transfer of Ni(II) </a:t>
            </a:r>
            <a:endParaRPr kumimoji="1" lang="ja-JP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5855815" y="3663217"/>
            <a:ext cx="2571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ja-JP" sz="1000" dirty="0"/>
              <a:t>J. </a:t>
            </a:r>
            <a:r>
              <a:rPr lang="de-DE" altLang="ja-JP" sz="1000" dirty="0" smtClean="0"/>
              <a:t>A</a:t>
            </a:r>
            <a:r>
              <a:rPr lang="de-DE" altLang="ja-JP" sz="1000" dirty="0" smtClean="0"/>
              <a:t>m</a:t>
            </a:r>
            <a:r>
              <a:rPr lang="de-DE" altLang="ja-JP" sz="1000" dirty="0" smtClean="0"/>
              <a:t>. C</a:t>
            </a:r>
            <a:r>
              <a:rPr lang="de-DE" altLang="ja-JP" sz="1000" dirty="0" smtClean="0"/>
              <a:t>hem</a:t>
            </a:r>
            <a:r>
              <a:rPr lang="de-DE" altLang="ja-JP" sz="1000" dirty="0" smtClean="0"/>
              <a:t>. </a:t>
            </a:r>
            <a:r>
              <a:rPr lang="de-DE" altLang="ja-JP" sz="1000" dirty="0" err="1" smtClean="0"/>
              <a:t>S</a:t>
            </a:r>
            <a:r>
              <a:rPr lang="de-DE" altLang="ja-JP" sz="1000" dirty="0" err="1" smtClean="0"/>
              <a:t>oc</a:t>
            </a:r>
            <a:r>
              <a:rPr lang="de-DE" altLang="ja-JP" sz="1000" dirty="0" smtClean="0"/>
              <a:t>.</a:t>
            </a:r>
            <a:r>
              <a:rPr lang="de-DE" altLang="ja-JP" sz="1000" dirty="0" smtClean="0"/>
              <a:t> </a:t>
            </a:r>
            <a:r>
              <a:rPr lang="de-DE" altLang="ja-JP" sz="1000" b="1" dirty="0" smtClean="0"/>
              <a:t>2003,</a:t>
            </a:r>
            <a:r>
              <a:rPr lang="de-DE" altLang="ja-JP" sz="1000" dirty="0" smtClean="0"/>
              <a:t> </a:t>
            </a:r>
            <a:r>
              <a:rPr lang="de-DE" altLang="ja-JP" sz="1000" dirty="0"/>
              <a:t>125</a:t>
            </a:r>
            <a:r>
              <a:rPr lang="de-DE" altLang="ja-JP" sz="1000" dirty="0" smtClean="0"/>
              <a:t>, 1335</a:t>
            </a:r>
            <a:r>
              <a:rPr lang="de-DE" altLang="ja-JP" sz="1000" dirty="0" smtClean="0"/>
              <a:t>0</a:t>
            </a:r>
            <a:endParaRPr lang="ja-JP" alt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93" y="2804538"/>
            <a:ext cx="2540000" cy="1104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443" y="1386711"/>
            <a:ext cx="3505200" cy="111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97" y="1751867"/>
            <a:ext cx="3670300" cy="11049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860969" y="5260559"/>
            <a:ext cx="20080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i="1" dirty="0"/>
              <a:t>Organometallics</a:t>
            </a:r>
            <a:r>
              <a:rPr lang="en-US" altLang="ja-JP" sz="1000" dirty="0"/>
              <a:t> </a:t>
            </a:r>
            <a:r>
              <a:rPr lang="en-US" altLang="ja-JP" sz="1000" b="1" dirty="0"/>
              <a:t>2003</a:t>
            </a:r>
            <a:r>
              <a:rPr lang="en-US" altLang="ja-JP" sz="1000" dirty="0"/>
              <a:t>, 22, </a:t>
            </a:r>
            <a:r>
              <a:rPr lang="en-US" altLang="ja-JP" sz="1000" dirty="0" smtClean="0"/>
              <a:t>5182</a:t>
            </a:r>
            <a:endParaRPr lang="ja-JP" altLang="en-US" sz="10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89" y="4278770"/>
            <a:ext cx="7505700" cy="11049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1089" y="3909438"/>
            <a:ext cx="2147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Addition to Alkynes</a:t>
            </a:r>
            <a:endParaRPr kumimoji="1" lang="ja-JP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3925" y="1189156"/>
            <a:ext cx="2160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Addition to Alkenes</a:t>
            </a:r>
            <a:endParaRPr kumimoji="1" lang="ja-JP" altLang="en-US" dirty="0"/>
          </a:p>
        </p:txBody>
      </p:sp>
      <p:sp>
        <p:nvSpPr>
          <p:cNvPr id="20" name="Rectangle 19"/>
          <p:cNvSpPr/>
          <p:nvPr/>
        </p:nvSpPr>
        <p:spPr>
          <a:xfrm>
            <a:off x="5231556" y="7849645"/>
            <a:ext cx="22882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ja-JP" sz="1000" i="1" dirty="0"/>
              <a:t>J. </a:t>
            </a:r>
            <a:r>
              <a:rPr lang="de-DE" altLang="ja-JP" sz="1000" i="1" dirty="0" smtClean="0"/>
              <a:t>A</a:t>
            </a:r>
            <a:r>
              <a:rPr lang="de-DE" altLang="ja-JP" sz="1000" i="1" dirty="0" smtClean="0"/>
              <a:t>m</a:t>
            </a:r>
            <a:r>
              <a:rPr lang="de-DE" altLang="ja-JP" sz="1000" i="1" dirty="0" smtClean="0"/>
              <a:t>. C</a:t>
            </a:r>
            <a:r>
              <a:rPr lang="de-DE" altLang="ja-JP" sz="1000" i="1" dirty="0" smtClean="0"/>
              <a:t>hem</a:t>
            </a:r>
            <a:r>
              <a:rPr lang="de-DE" altLang="ja-JP" sz="1000" i="1" dirty="0" smtClean="0"/>
              <a:t>. </a:t>
            </a:r>
            <a:r>
              <a:rPr lang="de-DE" altLang="ja-JP" sz="1000" i="1" dirty="0" err="1" smtClean="0"/>
              <a:t>S</a:t>
            </a:r>
            <a:r>
              <a:rPr lang="de-DE" altLang="ja-JP" sz="1000" i="1" dirty="0" err="1" smtClean="0"/>
              <a:t>oc</a:t>
            </a:r>
            <a:r>
              <a:rPr lang="de-DE" altLang="ja-JP" sz="1000" dirty="0" smtClean="0"/>
              <a:t>. </a:t>
            </a:r>
            <a:r>
              <a:rPr lang="de-DE" altLang="ja-JP" sz="1000" b="1" dirty="0"/>
              <a:t>2009</a:t>
            </a:r>
            <a:r>
              <a:rPr lang="de-DE" altLang="ja-JP" sz="1000" dirty="0"/>
              <a:t>, 131, 12872</a:t>
            </a:r>
            <a:endParaRPr lang="ja-JP" altLang="en-US" sz="10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5843" y="2304317"/>
            <a:ext cx="1524000" cy="13589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389" y="5606349"/>
            <a:ext cx="7112000" cy="12065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6567504" y="6611779"/>
            <a:ext cx="21385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ja-JP" sz="1000" i="1" dirty="0"/>
              <a:t>J. Am. Chem. Soc. </a:t>
            </a:r>
            <a:r>
              <a:rPr lang="is-IS" altLang="ja-JP" sz="1000" b="1" dirty="0"/>
              <a:t>2011</a:t>
            </a:r>
            <a:r>
              <a:rPr lang="is-IS" altLang="ja-JP" sz="1000" dirty="0"/>
              <a:t>, 133, </a:t>
            </a:r>
            <a:r>
              <a:rPr lang="is-IS" altLang="ja-JP" sz="1000" dirty="0" smtClean="0"/>
              <a:t>771</a:t>
            </a:r>
            <a:endParaRPr lang="ja-JP" alt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245389" y="5322114"/>
            <a:ext cx="1839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Nitrene</a:t>
            </a:r>
            <a:r>
              <a:rPr kumimoji="1" lang="en-US" altLang="ja-JP" dirty="0" smtClean="0"/>
              <a:t> Transfer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26507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983"/>
            <a:ext cx="8229600" cy="990600"/>
          </a:xfrm>
        </p:spPr>
        <p:txBody>
          <a:bodyPr/>
          <a:lstStyle/>
          <a:p>
            <a:pPr algn="ctr"/>
            <a:r>
              <a:rPr lang="ja-JP" altLang="ja-JP" dirty="0" smtClean="0"/>
              <a:t>R</a:t>
            </a:r>
            <a:r>
              <a:rPr lang="en-US" altLang="ja-JP" dirty="0" err="1" smtClean="0"/>
              <a:t>eactive</a:t>
            </a:r>
            <a:r>
              <a:rPr lang="ja-JP" altLang="en-US" dirty="0" smtClean="0"/>
              <a:t> </a:t>
            </a:r>
            <a:r>
              <a:rPr lang="en-US" altLang="ja-JP" dirty="0" smtClean="0"/>
              <a:t>Nitrogen</a:t>
            </a:r>
            <a:r>
              <a:rPr lang="ja-JP" altLang="en-US" dirty="0" smtClean="0"/>
              <a:t> </a:t>
            </a:r>
            <a:r>
              <a:rPr lang="en-US" altLang="ja-JP" dirty="0" smtClean="0"/>
              <a:t>Species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5130800" cy="111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4" y="3029857"/>
            <a:ext cx="7137400" cy="1117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60742" y="4079336"/>
            <a:ext cx="22882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ja-JP" sz="1000" i="1" dirty="0"/>
              <a:t>J. </a:t>
            </a:r>
            <a:r>
              <a:rPr lang="de-DE" altLang="ja-JP" sz="1000" i="1" dirty="0" smtClean="0"/>
              <a:t>A</a:t>
            </a:r>
            <a:r>
              <a:rPr lang="de-DE" altLang="ja-JP" sz="1000" i="1" dirty="0" smtClean="0"/>
              <a:t>m</a:t>
            </a:r>
            <a:r>
              <a:rPr lang="de-DE" altLang="ja-JP" sz="1000" i="1" dirty="0" smtClean="0"/>
              <a:t>. C</a:t>
            </a:r>
            <a:r>
              <a:rPr lang="de-DE" altLang="ja-JP" sz="1000" i="1" dirty="0" smtClean="0"/>
              <a:t>hem</a:t>
            </a:r>
            <a:r>
              <a:rPr lang="de-DE" altLang="ja-JP" sz="1000" i="1" dirty="0" smtClean="0"/>
              <a:t>. </a:t>
            </a:r>
            <a:r>
              <a:rPr lang="de-DE" altLang="ja-JP" sz="1000" i="1" dirty="0" err="1" smtClean="0"/>
              <a:t>S</a:t>
            </a:r>
            <a:r>
              <a:rPr lang="de-DE" altLang="ja-JP" sz="1000" i="1" dirty="0" err="1" smtClean="0"/>
              <a:t>oc</a:t>
            </a:r>
            <a:r>
              <a:rPr lang="de-DE" altLang="ja-JP" sz="1000" dirty="0" smtClean="0"/>
              <a:t>. </a:t>
            </a:r>
            <a:r>
              <a:rPr lang="de-DE" altLang="ja-JP" sz="1000" b="1" dirty="0"/>
              <a:t>2009</a:t>
            </a:r>
            <a:r>
              <a:rPr lang="de-DE" altLang="ja-JP" sz="1000" dirty="0"/>
              <a:t>, 131, 12872</a:t>
            </a:r>
            <a:endParaRPr lang="ja-JP" alt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154668"/>
            <a:ext cx="2109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Reaction with N</a:t>
            </a:r>
            <a:r>
              <a:rPr kumimoji="1" lang="en-US" altLang="ja-JP" baseline="-25000" dirty="0" smtClean="0"/>
              <a:t>2</a:t>
            </a:r>
            <a:r>
              <a:rPr kumimoji="1" lang="en-US" altLang="ja-JP" dirty="0" smtClean="0"/>
              <a:t>O</a:t>
            </a:r>
            <a:endParaRPr kumimoji="1" lang="ja-JP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2660525"/>
            <a:ext cx="3199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 Catalytic Reaction to Come</a:t>
            </a:r>
            <a:endParaRPr kumimoji="1" lang="ja-JP" alt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64" y="4590144"/>
            <a:ext cx="4216400" cy="10033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261327" y="556652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altLang="ja-JP" sz="1000" dirty="0"/>
              <a:t>J. </a:t>
            </a:r>
            <a:r>
              <a:rPr lang="de-DE" altLang="ja-JP" sz="1000" dirty="0" smtClean="0"/>
              <a:t>A</a:t>
            </a:r>
            <a:r>
              <a:rPr lang="de-DE" altLang="ja-JP" sz="1000" dirty="0" smtClean="0"/>
              <a:t>m</a:t>
            </a:r>
            <a:r>
              <a:rPr lang="de-DE" altLang="ja-JP" sz="1000" dirty="0" smtClean="0"/>
              <a:t>. C</a:t>
            </a:r>
            <a:r>
              <a:rPr lang="de-DE" altLang="ja-JP" sz="1000" dirty="0" smtClean="0"/>
              <a:t>hem</a:t>
            </a:r>
            <a:r>
              <a:rPr lang="de-DE" altLang="ja-JP" sz="1000" dirty="0" smtClean="0"/>
              <a:t>. </a:t>
            </a:r>
            <a:r>
              <a:rPr lang="de-DE" altLang="ja-JP" sz="1000" dirty="0" err="1" smtClean="0"/>
              <a:t>S</a:t>
            </a:r>
            <a:r>
              <a:rPr lang="de-DE" altLang="ja-JP" sz="1000" dirty="0" err="1" smtClean="0"/>
              <a:t>oc</a:t>
            </a:r>
            <a:r>
              <a:rPr lang="de-DE" altLang="ja-JP" sz="1000" dirty="0" smtClean="0"/>
              <a:t>. </a:t>
            </a:r>
            <a:r>
              <a:rPr lang="de-DE" altLang="ja-JP" sz="1000" b="1" dirty="0" smtClean="0"/>
              <a:t>2002,</a:t>
            </a:r>
            <a:r>
              <a:rPr lang="de-DE" altLang="ja-JP" sz="1000" dirty="0" smtClean="0"/>
              <a:t>124, 289</a:t>
            </a:r>
            <a:r>
              <a:rPr lang="de-DE" altLang="ja-JP" sz="1000" dirty="0" smtClean="0"/>
              <a:t>0</a:t>
            </a:r>
            <a:endParaRPr lang="ja-JP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4220812"/>
            <a:ext cx="4482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First Metal Oxidative Addition to </a:t>
            </a:r>
            <a:r>
              <a:rPr kumimoji="1" lang="en-US" altLang="ja-JP" dirty="0" err="1" smtClean="0"/>
              <a:t>Aziridine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5125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9251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A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Catalytic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Reaction</a:t>
            </a:r>
            <a:r>
              <a:rPr kumimoji="1" lang="ja-JP" altLang="en-US" dirty="0" smtClean="0"/>
              <a:t> 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2540000"/>
            <a:ext cx="4762500" cy="431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700" y="1075402"/>
            <a:ext cx="5308600" cy="11557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27806" y="6611779"/>
            <a:ext cx="19984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i="1" dirty="0"/>
              <a:t>Organometallics</a:t>
            </a:r>
            <a:r>
              <a:rPr lang="en-US" altLang="ja-JP" sz="1000" b="1" dirty="0"/>
              <a:t> 2009</a:t>
            </a:r>
            <a:r>
              <a:rPr lang="en-US" altLang="ja-JP" sz="1000" dirty="0"/>
              <a:t>, 28, </a:t>
            </a:r>
            <a:r>
              <a:rPr lang="en-US" altLang="ja-JP" sz="1000" dirty="0" smtClean="0"/>
              <a:t>6114</a:t>
            </a:r>
            <a:endParaRPr lang="ja-JP" altLang="en-US" sz="1000" dirty="0"/>
          </a:p>
        </p:txBody>
      </p:sp>
      <p:sp>
        <p:nvSpPr>
          <p:cNvPr id="8" name="Rectangle 7"/>
          <p:cNvSpPr/>
          <p:nvPr/>
        </p:nvSpPr>
        <p:spPr>
          <a:xfrm>
            <a:off x="5500704" y="6435091"/>
            <a:ext cx="15944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ja-JP" sz="1000" i="1" dirty="0" err="1"/>
              <a:t>Chem</a:t>
            </a:r>
            <a:r>
              <a:rPr lang="pt-BR" altLang="ja-JP" sz="1000" i="1" dirty="0"/>
              <a:t>. </a:t>
            </a:r>
            <a:r>
              <a:rPr lang="pt-BR" altLang="ja-JP" sz="1000" i="1" dirty="0" err="1"/>
              <a:t>Sci</a:t>
            </a:r>
            <a:r>
              <a:rPr lang="pt-BR" altLang="ja-JP" sz="1000" i="1" dirty="0"/>
              <a:t>.</a:t>
            </a:r>
            <a:r>
              <a:rPr lang="pt-BR" altLang="ja-JP" sz="1000" dirty="0"/>
              <a:t>, </a:t>
            </a:r>
            <a:r>
              <a:rPr lang="pt-BR" altLang="ja-JP" sz="1000" b="1" dirty="0"/>
              <a:t>2011</a:t>
            </a:r>
            <a:r>
              <a:rPr lang="pt-BR" altLang="ja-JP" sz="1000" dirty="0"/>
              <a:t>, 2, 321</a:t>
            </a:r>
            <a:endParaRPr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923172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Synthesis of Ni(I) Complexes</a:t>
            </a:r>
            <a:endParaRPr kumimoji="1" lang="ja-JP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90" y="1708666"/>
            <a:ext cx="8204200" cy="1206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9890" y="1339334"/>
            <a:ext cx="3314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Synthesis of Ni(I) alkyl species</a:t>
            </a:r>
            <a:endParaRPr kumimoji="1" lang="ja-JP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6236284" y="2915166"/>
            <a:ext cx="2287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ja-JP" sz="1000" dirty="0"/>
              <a:t>J. </a:t>
            </a:r>
            <a:r>
              <a:rPr lang="de-DE" altLang="ja-JP" sz="1000" dirty="0" smtClean="0"/>
              <a:t>A</a:t>
            </a:r>
            <a:r>
              <a:rPr lang="de-DE" altLang="ja-JP" sz="1000" dirty="0" smtClean="0"/>
              <a:t>m</a:t>
            </a:r>
            <a:r>
              <a:rPr lang="de-DE" altLang="ja-JP" sz="1000" dirty="0" smtClean="0"/>
              <a:t>. C</a:t>
            </a:r>
            <a:r>
              <a:rPr lang="de-DE" altLang="ja-JP" sz="1000" dirty="0" smtClean="0"/>
              <a:t>hem</a:t>
            </a:r>
            <a:r>
              <a:rPr lang="de-DE" altLang="ja-JP" sz="1000" dirty="0" smtClean="0"/>
              <a:t>. </a:t>
            </a:r>
            <a:r>
              <a:rPr lang="de-DE" altLang="ja-JP" sz="1000" dirty="0" err="1" smtClean="0"/>
              <a:t>S</a:t>
            </a:r>
            <a:r>
              <a:rPr lang="de-DE" altLang="ja-JP" sz="1000" dirty="0" err="1" smtClean="0"/>
              <a:t>oc</a:t>
            </a:r>
            <a:r>
              <a:rPr lang="de-DE" altLang="ja-JP" sz="1000" dirty="0" smtClean="0"/>
              <a:t>. </a:t>
            </a:r>
            <a:r>
              <a:rPr lang="de-DE" altLang="ja-JP" sz="1000" b="1" dirty="0"/>
              <a:t>2004</a:t>
            </a:r>
            <a:r>
              <a:rPr lang="de-DE" altLang="ja-JP" sz="1000" dirty="0"/>
              <a:t>, 126, </a:t>
            </a:r>
            <a:r>
              <a:rPr lang="de-DE" altLang="ja-JP" sz="1000" dirty="0" smtClean="0"/>
              <a:t>10554</a:t>
            </a:r>
            <a:endParaRPr lang="ja-JP" alt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2976721"/>
            <a:ext cx="387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Synthesis of NHC Ni(I) alkyl species</a:t>
            </a:r>
            <a:endParaRPr kumimoji="1" lang="ja-JP" alt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" y="3346053"/>
            <a:ext cx="8051800" cy="15621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235803" y="4525407"/>
            <a:ext cx="22882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ja-JP" sz="1000" i="1" dirty="0"/>
              <a:t>J. Am. Chem. Soc</a:t>
            </a:r>
            <a:r>
              <a:rPr lang="is-IS" altLang="ja-JP" sz="1000" dirty="0"/>
              <a:t>. </a:t>
            </a:r>
            <a:r>
              <a:rPr lang="is-IS" altLang="ja-JP" sz="1000" b="1" dirty="0"/>
              <a:t>2013</a:t>
            </a:r>
            <a:r>
              <a:rPr lang="is-IS" altLang="ja-JP" sz="1000" dirty="0"/>
              <a:t>, 135, 18272</a:t>
            </a:r>
            <a:endParaRPr lang="ja-JP" altLang="en-US" sz="1000" dirty="0"/>
          </a:p>
        </p:txBody>
      </p:sp>
      <p:pic>
        <p:nvPicPr>
          <p:cNvPr id="18" name="Picture 17" descr="Screen Shot 2019-03-06 at 17.27.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322" y="4771628"/>
            <a:ext cx="2217452" cy="2086371"/>
          </a:xfrm>
          <a:prstGeom prst="rect">
            <a:avLst/>
          </a:prstGeom>
        </p:spPr>
      </p:pic>
      <p:pic>
        <p:nvPicPr>
          <p:cNvPr id="19" name="Picture 18" descr="Screen Shot 2019-03-06 at 17.27.3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286" y="4700472"/>
            <a:ext cx="1973036" cy="215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64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70" y="155857"/>
            <a:ext cx="8229600" cy="99060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Reactivity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of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Ni(I) Complexes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57" y="1232262"/>
            <a:ext cx="5689600" cy="2400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14445" y="3592650"/>
            <a:ext cx="20080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i="1" dirty="0"/>
              <a:t>Organometallics</a:t>
            </a:r>
            <a:r>
              <a:rPr lang="en-US" altLang="ja-JP" sz="1000" dirty="0"/>
              <a:t> </a:t>
            </a:r>
            <a:r>
              <a:rPr lang="en-US" altLang="ja-JP" sz="1000" b="1" dirty="0"/>
              <a:t>2009</a:t>
            </a:r>
            <a:r>
              <a:rPr lang="en-US" altLang="ja-JP" sz="1000" dirty="0"/>
              <a:t>, 28, 2568</a:t>
            </a:r>
            <a:endParaRPr lang="ja-JP" alt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36" y="3858638"/>
            <a:ext cx="5562600" cy="2921000"/>
          </a:xfrm>
          <a:prstGeom prst="rect">
            <a:avLst/>
          </a:prstGeom>
        </p:spPr>
      </p:pic>
      <p:pic>
        <p:nvPicPr>
          <p:cNvPr id="7" name="Picture 6" descr="Screen Shot 2019-03-06 at 14.18.1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099" y="4004279"/>
            <a:ext cx="2182701" cy="23217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220836" y="6664151"/>
            <a:ext cx="22882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ja-JP" sz="1000" i="1" dirty="0"/>
              <a:t>J. Am. Chem. Soc</a:t>
            </a:r>
            <a:r>
              <a:rPr lang="is-IS" altLang="ja-JP" sz="1000" dirty="0"/>
              <a:t>. </a:t>
            </a:r>
            <a:r>
              <a:rPr lang="is-IS" altLang="ja-JP" sz="1000" b="1" dirty="0"/>
              <a:t>2013,</a:t>
            </a:r>
            <a:r>
              <a:rPr lang="is-IS" altLang="ja-JP" sz="1000" dirty="0"/>
              <a:t> 135, 18272</a:t>
            </a:r>
            <a:endParaRPr lang="ja-JP" alt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285562" y="3469539"/>
            <a:ext cx="4277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Radical Oxidative Addition to Ni(I) Alkyls</a:t>
            </a:r>
            <a:endParaRPr kumimoji="1" lang="ja-JP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5562" y="1051701"/>
            <a:ext cx="3994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Reactivity of </a:t>
            </a:r>
            <a:r>
              <a:rPr kumimoji="1" lang="en-US" altLang="ja-JP" dirty="0" err="1"/>
              <a:t>N</a:t>
            </a:r>
            <a:r>
              <a:rPr kumimoji="1" lang="en-US" altLang="ja-JP" dirty="0" err="1" smtClean="0"/>
              <a:t>eopentyl</a:t>
            </a:r>
            <a:r>
              <a:rPr kumimoji="1" lang="en-US" altLang="ja-JP" dirty="0" smtClean="0"/>
              <a:t> Ni(II) Species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86550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Nickel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(III)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Complexes</a:t>
            </a:r>
            <a:endParaRPr kumimoji="1" lang="ja-JP" altLang="en-US" dirty="0"/>
          </a:p>
        </p:txBody>
      </p:sp>
      <p:pic>
        <p:nvPicPr>
          <p:cNvPr id="7" name="Picture 6" descr="Screen Shot 2019-03-06 at 15.17.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286" y="1524000"/>
            <a:ext cx="4027714" cy="301605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62718" y="4532477"/>
            <a:ext cx="22812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ja-JP" sz="1000" i="1" dirty="0"/>
              <a:t>J. Am. Chem. Soc</a:t>
            </a:r>
            <a:r>
              <a:rPr lang="is-IS" altLang="ja-JP" sz="1000" dirty="0"/>
              <a:t>. </a:t>
            </a:r>
            <a:r>
              <a:rPr lang="is-IS" altLang="ja-JP" sz="1000" b="1" dirty="0"/>
              <a:t>2011</a:t>
            </a:r>
            <a:r>
              <a:rPr lang="is-IS" altLang="ja-JP" sz="1000" dirty="0"/>
              <a:t>, 133, 13055</a:t>
            </a:r>
            <a:endParaRPr lang="ja-JP" altLang="en-US" sz="1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686" y="1555558"/>
            <a:ext cx="3911600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61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Thank You!</a:t>
            </a:r>
            <a:endParaRPr kumimoji="1" lang="ja-JP" altLang="en-US" dirty="0"/>
          </a:p>
        </p:txBody>
      </p:sp>
      <p:pic>
        <p:nvPicPr>
          <p:cNvPr id="4" name="Picture 3" descr="Screen Shot 2019-03-06 at 17.37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168" y="1460500"/>
            <a:ext cx="3821832" cy="5397500"/>
          </a:xfrm>
          <a:prstGeom prst="rect">
            <a:avLst/>
          </a:prstGeom>
        </p:spPr>
      </p:pic>
      <p:pic>
        <p:nvPicPr>
          <p:cNvPr id="5" name="Picture 4" descr="Screen Shot 2019-03-06 at 17.37.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0500"/>
            <a:ext cx="5245100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6843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3284</TotalTime>
  <Words>980</Words>
  <Application>Microsoft Macintosh PowerPoint</Application>
  <PresentationFormat>On-screen Show (4:3)</PresentationFormat>
  <Paragraphs>120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Clarity</vt:lpstr>
      <vt:lpstr>PowerPoint Presentation</vt:lpstr>
      <vt:lpstr>Gregory Hillhouse</vt:lpstr>
      <vt:lpstr>Overview </vt:lpstr>
      <vt:lpstr>Graduate Work</vt:lpstr>
      <vt:lpstr>Postdoc</vt:lpstr>
      <vt:lpstr>Early Career </vt:lpstr>
      <vt:lpstr>Synthesis and Reactivity of Diazenes</vt:lpstr>
      <vt:lpstr>More Diazenes and Analogs</vt:lpstr>
      <vt:lpstr>Reactivity of N2O</vt:lpstr>
      <vt:lpstr>Diversification of Products</vt:lpstr>
      <vt:lpstr>Reactivity of Nickel with N2O</vt:lpstr>
      <vt:lpstr>Synthesis of 3-Coordinate Nickel(II)</vt:lpstr>
      <vt:lpstr>Second Generation Synthesis</vt:lpstr>
      <vt:lpstr>Third Gen Synthesis</vt:lpstr>
      <vt:lpstr>Group Transfer of Ni(II) </vt:lpstr>
      <vt:lpstr>Reactive Nitrogen Species</vt:lpstr>
      <vt:lpstr>A Catalytic Reaction </vt:lpstr>
      <vt:lpstr>Synthesis of Ni(I) Complexes</vt:lpstr>
      <vt:lpstr>Reactivity of Ni(I) Complexes</vt:lpstr>
      <vt:lpstr>Nickel (III) Complexes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Tanner Jankins</dc:creator>
  <cp:lastModifiedBy>Tanner Jankins</cp:lastModifiedBy>
  <cp:revision>86</cp:revision>
  <dcterms:created xsi:type="dcterms:W3CDTF">2019-03-04T19:03:23Z</dcterms:created>
  <dcterms:modified xsi:type="dcterms:W3CDTF">2019-03-07T01:47:35Z</dcterms:modified>
</cp:coreProperties>
</file>