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9" r:id="rId4"/>
    <p:sldId id="258" r:id="rId5"/>
    <p:sldId id="263"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4"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914" autoAdjust="0"/>
  </p:normalViewPr>
  <p:slideViewPr>
    <p:cSldViewPr snapToGrid="0">
      <p:cViewPr varScale="1">
        <p:scale>
          <a:sx n="88" d="100"/>
          <a:sy n="88" d="100"/>
        </p:scale>
        <p:origin x="22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9CEE8-F241-43F3-B994-84BB122943CF}" type="datetimeFigureOut">
              <a:rPr lang="en-US" smtClean="0"/>
              <a:t>9/13/2018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63721-0AEB-4DF7-97A1-D7526B052D12}" type="slidenum">
              <a:rPr lang="en-US" smtClean="0"/>
              <a:t>‹#›</a:t>
            </a:fld>
            <a:endParaRPr lang="en-US"/>
          </a:p>
        </p:txBody>
      </p:sp>
    </p:spTree>
    <p:extLst>
      <p:ext uri="{BB962C8B-B14F-4D97-AF65-F5344CB8AC3E}">
        <p14:creationId xmlns:p14="http://schemas.microsoft.com/office/powerpoint/2010/main" val="662743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Ziegler-Natta catalyst was named after Dr. Ziegler and Dr. Natta. Both of them won the Nobel Prize in 1963. Karl discovered the first-titanium-based catalyst for ethylene polymerization, using TiCl3 and </a:t>
            </a:r>
            <a:r>
              <a:rPr lang="en-US" dirty="0" err="1"/>
              <a:t>diethylalluminum</a:t>
            </a:r>
            <a:r>
              <a:rPr lang="en-US" dirty="0"/>
              <a:t> chloride as </a:t>
            </a:r>
            <a:r>
              <a:rPr lang="en-US" dirty="0" err="1"/>
              <a:t>cocatalyst</a:t>
            </a:r>
            <a:r>
              <a:rPr lang="en-US" dirty="0"/>
              <a:t>.</a:t>
            </a:r>
          </a:p>
        </p:txBody>
      </p:sp>
      <p:sp>
        <p:nvSpPr>
          <p:cNvPr id="4" name="灯片编号占位符 3"/>
          <p:cNvSpPr>
            <a:spLocks noGrp="1"/>
          </p:cNvSpPr>
          <p:nvPr>
            <p:ph type="sldNum" sz="quarter" idx="10"/>
          </p:nvPr>
        </p:nvSpPr>
        <p:spPr/>
        <p:txBody>
          <a:bodyPr/>
          <a:lstStyle/>
          <a:p>
            <a:fld id="{E8B63721-0AEB-4DF7-97A1-D7526B052D12}" type="slidenum">
              <a:rPr lang="en-US" smtClean="0"/>
              <a:t>2</a:t>
            </a:fld>
            <a:endParaRPr lang="en-US"/>
          </a:p>
        </p:txBody>
      </p:sp>
    </p:spTree>
    <p:extLst>
      <p:ext uri="{BB962C8B-B14F-4D97-AF65-F5344CB8AC3E}">
        <p14:creationId xmlns:p14="http://schemas.microsoft.com/office/powerpoint/2010/main" val="3404411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Since the first discovery of heterogeneous ZN catalyst, it has been rapidly developed and used in industry, to catalyze </a:t>
            </a:r>
            <a:r>
              <a:rPr lang="en-US" dirty="0" err="1"/>
              <a:t>homopolymerization</a:t>
            </a:r>
            <a:r>
              <a:rPr lang="en-US" dirty="0"/>
              <a:t> of ethylene and copolymerization of ethylene with 1-alkene. Another group of catalyst is used for isotactic polyolefin synthesis. </a:t>
            </a:r>
          </a:p>
        </p:txBody>
      </p:sp>
      <p:sp>
        <p:nvSpPr>
          <p:cNvPr id="4" name="灯片编号占位符 3"/>
          <p:cNvSpPr>
            <a:spLocks noGrp="1"/>
          </p:cNvSpPr>
          <p:nvPr>
            <p:ph type="sldNum" sz="quarter" idx="10"/>
          </p:nvPr>
        </p:nvSpPr>
        <p:spPr/>
        <p:txBody>
          <a:bodyPr/>
          <a:lstStyle/>
          <a:p>
            <a:fld id="{E8B63721-0AEB-4DF7-97A1-D7526B052D12}" type="slidenum">
              <a:rPr lang="en-US" smtClean="0"/>
              <a:t>3</a:t>
            </a:fld>
            <a:endParaRPr lang="en-US"/>
          </a:p>
        </p:txBody>
      </p:sp>
    </p:spTree>
    <p:extLst>
      <p:ext uri="{BB962C8B-B14F-4D97-AF65-F5344CB8AC3E}">
        <p14:creationId xmlns:p14="http://schemas.microsoft.com/office/powerpoint/2010/main" val="1889816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t>Methylaluminoxane</a:t>
            </a:r>
            <a:r>
              <a:rPr lang="en-US" dirty="0"/>
              <a:t> is prepared by controlled hydrolysis of AlMe3. Although very </a:t>
            </a:r>
            <a:r>
              <a:rPr lang="en-US" dirty="0" err="1"/>
              <a:t>exntensive</a:t>
            </a:r>
            <a:r>
              <a:rPr lang="en-US" dirty="0"/>
              <a:t> research has been carried out, the exact composition and structure of MAO are still not entirely clear. The proposed MAO </a:t>
            </a:r>
            <a:r>
              <a:rPr lang="en-US" dirty="0" err="1"/>
              <a:t>strcutres</a:t>
            </a:r>
            <a:r>
              <a:rPr lang="en-US" dirty="0"/>
              <a:t> include </a:t>
            </a:r>
          </a:p>
          <a:p>
            <a:endParaRPr lang="en-US" dirty="0"/>
          </a:p>
          <a:p>
            <a:r>
              <a:rPr lang="en-US" dirty="0"/>
              <a:t>It is generally assumed that some of the Al centers in MAO have an exceptionally high propensity to abstract a Cl- or Me- and form ion-paired structure</a:t>
            </a:r>
          </a:p>
        </p:txBody>
      </p:sp>
      <p:sp>
        <p:nvSpPr>
          <p:cNvPr id="4" name="灯片编号占位符 3"/>
          <p:cNvSpPr>
            <a:spLocks noGrp="1"/>
          </p:cNvSpPr>
          <p:nvPr>
            <p:ph type="sldNum" sz="quarter" idx="10"/>
          </p:nvPr>
        </p:nvSpPr>
        <p:spPr/>
        <p:txBody>
          <a:bodyPr/>
          <a:lstStyle/>
          <a:p>
            <a:fld id="{E8B63721-0AEB-4DF7-97A1-D7526B052D12}" type="slidenum">
              <a:rPr lang="en-US" smtClean="0"/>
              <a:t>4</a:t>
            </a:fld>
            <a:endParaRPr lang="en-US"/>
          </a:p>
        </p:txBody>
      </p:sp>
    </p:spTree>
    <p:extLst>
      <p:ext uri="{BB962C8B-B14F-4D97-AF65-F5344CB8AC3E}">
        <p14:creationId xmlns:p14="http://schemas.microsoft.com/office/powerpoint/2010/main" val="397797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 basic mechanistic steps of this ZN polymerization include olefin coordination and followed by olefin insertion into M-C bond. Different proposals for the nature of this insertion were proposed.</a:t>
            </a:r>
          </a:p>
          <a:p>
            <a:r>
              <a:rPr lang="en-US" dirty="0"/>
              <a:t>The first is alkyl migration to the coordinated olefin</a:t>
            </a:r>
          </a:p>
          <a:p>
            <a:r>
              <a:rPr lang="en-US" dirty="0"/>
              <a:t>The second proposed by Green, Rooney and Brookhart where a hydrogen atom at a-carbon of the growing polymer chain interacts with the metal center throughout the catalytic cycle. </a:t>
            </a:r>
          </a:p>
          <a:p>
            <a:r>
              <a:rPr lang="en-US" dirty="0"/>
              <a:t>The third is the hybrid version of the first two mechanism where a-hydrogen interaction only happens during the transition state of C-C bond forming step.</a:t>
            </a:r>
          </a:p>
          <a:p>
            <a:r>
              <a:rPr lang="en-US" dirty="0"/>
              <a:t>Hydrodimerization of deuterated 1-hexene</a:t>
            </a:r>
          </a:p>
        </p:txBody>
      </p:sp>
      <p:sp>
        <p:nvSpPr>
          <p:cNvPr id="4" name="灯片编号占位符 3"/>
          <p:cNvSpPr>
            <a:spLocks noGrp="1"/>
          </p:cNvSpPr>
          <p:nvPr>
            <p:ph type="sldNum" sz="quarter" idx="10"/>
          </p:nvPr>
        </p:nvSpPr>
        <p:spPr/>
        <p:txBody>
          <a:bodyPr/>
          <a:lstStyle/>
          <a:p>
            <a:fld id="{E8B63721-0AEB-4DF7-97A1-D7526B052D12}" type="slidenum">
              <a:rPr lang="en-US" smtClean="0"/>
              <a:t>5</a:t>
            </a:fld>
            <a:endParaRPr lang="en-US"/>
          </a:p>
        </p:txBody>
      </p:sp>
    </p:spTree>
    <p:extLst>
      <p:ext uri="{BB962C8B-B14F-4D97-AF65-F5344CB8AC3E}">
        <p14:creationId xmlns:p14="http://schemas.microsoft.com/office/powerpoint/2010/main" val="577559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13C NMR spectroscopic methods were used to characterize the stereoregularity of poly(a-olefins). </a:t>
            </a:r>
          </a:p>
          <a:p>
            <a:endParaRPr lang="en-US" dirty="0"/>
          </a:p>
          <a:p>
            <a:r>
              <a:rPr lang="en-US" dirty="0"/>
              <a:t>Relative configurations of neighboring units are designated as </a:t>
            </a:r>
            <a:r>
              <a:rPr lang="en-US" dirty="0" err="1"/>
              <a:t>meso</a:t>
            </a:r>
            <a:r>
              <a:rPr lang="en-US" dirty="0"/>
              <a:t> for equally and raceme for unequally positioned substituents in a Fisher-type projection of polymer chain. Each Me signal is thus assignable to a particular “pentad” pattern, represented by the four consecutive m or r.</a:t>
            </a:r>
          </a:p>
          <a:p>
            <a:endParaRPr lang="en-US" dirty="0"/>
          </a:p>
          <a:p>
            <a:r>
              <a:rPr lang="en-US" dirty="0"/>
              <a:t>The degree of </a:t>
            </a:r>
            <a:r>
              <a:rPr lang="en-US" dirty="0" err="1"/>
              <a:t>isotacticity</a:t>
            </a:r>
            <a:r>
              <a:rPr lang="en-US" dirty="0"/>
              <a:t> of such a polymer is usually expressed  as the ratio of the </a:t>
            </a:r>
            <a:r>
              <a:rPr lang="en-US" dirty="0" err="1"/>
              <a:t>mmmm</a:t>
            </a:r>
            <a:r>
              <a:rPr lang="en-US" dirty="0"/>
              <a:t> pentad integral to the </a:t>
            </a:r>
            <a:r>
              <a:rPr lang="en-US" dirty="0" err="1"/>
              <a:t>intergral</a:t>
            </a:r>
            <a:r>
              <a:rPr lang="en-US" dirty="0"/>
              <a:t> sum of all pentad signals observed</a:t>
            </a:r>
          </a:p>
        </p:txBody>
      </p:sp>
      <p:sp>
        <p:nvSpPr>
          <p:cNvPr id="4" name="灯片编号占位符 3"/>
          <p:cNvSpPr>
            <a:spLocks noGrp="1"/>
          </p:cNvSpPr>
          <p:nvPr>
            <p:ph type="sldNum" sz="quarter" idx="10"/>
          </p:nvPr>
        </p:nvSpPr>
        <p:spPr/>
        <p:txBody>
          <a:bodyPr/>
          <a:lstStyle/>
          <a:p>
            <a:fld id="{E8B63721-0AEB-4DF7-97A1-D7526B052D12}" type="slidenum">
              <a:rPr lang="en-US" smtClean="0"/>
              <a:t>6</a:t>
            </a:fld>
            <a:endParaRPr lang="en-US"/>
          </a:p>
        </p:txBody>
      </p:sp>
    </p:spTree>
    <p:extLst>
      <p:ext uri="{BB962C8B-B14F-4D97-AF65-F5344CB8AC3E}">
        <p14:creationId xmlns:p14="http://schemas.microsoft.com/office/powerpoint/2010/main" val="1038108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Single site polymerization catalysts can be divided into 5 main symmetry categories. It is assumed that the polymer rapidly equilibrates with the available coordination site for the purpose of assigning symmetry. </a:t>
            </a:r>
            <a:r>
              <a:rPr lang="en-US" dirty="0" err="1"/>
              <a:t>Catalsyt</a:t>
            </a:r>
            <a:r>
              <a:rPr lang="en-US" dirty="0"/>
              <a:t> wit c2v symmetry generally form atactic polymer or moderately </a:t>
            </a:r>
            <a:r>
              <a:rPr lang="en-US" dirty="0" err="1"/>
              <a:t>stereoregular</a:t>
            </a:r>
            <a:r>
              <a:rPr lang="en-US" dirty="0"/>
              <a:t> polymers by chain-end control. </a:t>
            </a:r>
          </a:p>
          <a:p>
            <a:r>
              <a:rPr lang="en-US" dirty="0"/>
              <a:t>CS symmetry that has mirror planes containing two </a:t>
            </a:r>
            <a:r>
              <a:rPr lang="en-US" dirty="0" err="1"/>
              <a:t>diastereotopic</a:t>
            </a:r>
            <a:r>
              <a:rPr lang="en-US" dirty="0"/>
              <a:t> coordination sites behave similarly.</a:t>
            </a:r>
          </a:p>
          <a:p>
            <a:r>
              <a:rPr lang="en-US" dirty="0"/>
              <a:t>CS symmetry that has mirror reflect two </a:t>
            </a:r>
            <a:r>
              <a:rPr lang="en-US" dirty="0" err="1"/>
              <a:t>enantiotopic</a:t>
            </a:r>
            <a:r>
              <a:rPr lang="en-US" dirty="0"/>
              <a:t> coordination sites produce </a:t>
            </a:r>
            <a:r>
              <a:rPr lang="en-US" dirty="0" err="1"/>
              <a:t>syndiotactic</a:t>
            </a:r>
            <a:r>
              <a:rPr lang="en-US" dirty="0"/>
              <a:t> polymer</a:t>
            </a:r>
          </a:p>
          <a:p>
            <a:r>
              <a:rPr lang="en-US" dirty="0"/>
              <a:t>C2 </a:t>
            </a:r>
            <a:r>
              <a:rPr lang="en-US" dirty="0" err="1"/>
              <a:t>symmetryproduce</a:t>
            </a:r>
            <a:r>
              <a:rPr lang="en-US" dirty="0"/>
              <a:t> isotactic polymer</a:t>
            </a:r>
          </a:p>
          <a:p>
            <a:endParaRPr lang="en-US" dirty="0"/>
          </a:p>
          <a:p>
            <a:r>
              <a:rPr lang="en-US" dirty="0"/>
              <a:t>When a </a:t>
            </a:r>
            <a:r>
              <a:rPr lang="en-US" dirty="0" err="1"/>
              <a:t>stereoerror</a:t>
            </a:r>
            <a:r>
              <a:rPr lang="en-US" dirty="0"/>
              <a:t> happens</a:t>
            </a:r>
          </a:p>
        </p:txBody>
      </p:sp>
      <p:sp>
        <p:nvSpPr>
          <p:cNvPr id="4" name="灯片编号占位符 3"/>
          <p:cNvSpPr>
            <a:spLocks noGrp="1"/>
          </p:cNvSpPr>
          <p:nvPr>
            <p:ph type="sldNum" sz="quarter" idx="10"/>
          </p:nvPr>
        </p:nvSpPr>
        <p:spPr/>
        <p:txBody>
          <a:bodyPr/>
          <a:lstStyle/>
          <a:p>
            <a:fld id="{E8B63721-0AEB-4DF7-97A1-D7526B052D12}" type="slidenum">
              <a:rPr lang="en-US" smtClean="0"/>
              <a:t>7</a:t>
            </a:fld>
            <a:endParaRPr lang="en-US"/>
          </a:p>
        </p:txBody>
      </p:sp>
    </p:spTree>
    <p:extLst>
      <p:ext uri="{BB962C8B-B14F-4D97-AF65-F5344CB8AC3E}">
        <p14:creationId xmlns:p14="http://schemas.microsoft.com/office/powerpoint/2010/main" val="794281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By using an </a:t>
            </a:r>
            <a:r>
              <a:rPr lang="en-US" sz="1200" b="0" i="0" u="none" strike="noStrike" kern="1200" baseline="0" dirty="0" err="1">
                <a:solidFill>
                  <a:schemeClr val="tx1"/>
                </a:solidFill>
                <a:latin typeface="+mn-lt"/>
                <a:ea typeface="+mn-ea"/>
                <a:cs typeface="+mn-cs"/>
              </a:rPr>
              <a:t>tetrahydroindenyl</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zirconocene</a:t>
            </a:r>
            <a:r>
              <a:rPr lang="en-US" sz="1200" b="0" i="0" u="none" strike="noStrike" kern="1200" baseline="0" dirty="0">
                <a:solidFill>
                  <a:schemeClr val="tx1"/>
                </a:solidFill>
                <a:latin typeface="+mn-lt"/>
                <a:ea typeface="+mn-ea"/>
                <a:cs typeface="+mn-cs"/>
              </a:rPr>
              <a:t> to produce only isotactic poly chains.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Principally, the catalyst can be</a:t>
            </a:r>
          </a:p>
          <a:p>
            <a:r>
              <a:rPr lang="en-US" sz="1200" b="0" i="0" u="none" strike="noStrike" kern="1200" baseline="0" dirty="0">
                <a:solidFill>
                  <a:schemeClr val="tx1"/>
                </a:solidFill>
                <a:latin typeface="+mn-lt"/>
                <a:ea typeface="+mn-ea"/>
                <a:cs typeface="+mn-cs"/>
              </a:rPr>
              <a:t>varied in three ways: (1) modification of the bridge;</a:t>
            </a:r>
          </a:p>
          <a:p>
            <a:r>
              <a:rPr lang="en-US" sz="1200" b="0" i="0" u="none" strike="noStrike" kern="1200" baseline="0" dirty="0">
                <a:solidFill>
                  <a:schemeClr val="tx1"/>
                </a:solidFill>
                <a:latin typeface="+mn-lt"/>
                <a:ea typeface="+mn-ea"/>
                <a:cs typeface="+mn-cs"/>
              </a:rPr>
              <a:t>(2) modification of the </a:t>
            </a:r>
            <a:r>
              <a:rPr lang="en-US" sz="1200" b="0" i="1" u="none" strike="noStrike" kern="1200" baseline="0" dirty="0">
                <a:solidFill>
                  <a:schemeClr val="tx1"/>
                </a:solidFill>
                <a:latin typeface="+mn-lt"/>
                <a:ea typeface="+mn-ea"/>
                <a:cs typeface="+mn-cs"/>
              </a:rPr>
              <a:t>è</a:t>
            </a:r>
            <a:r>
              <a:rPr lang="en-US" sz="1200" b="0" i="0" u="none" strike="noStrike" kern="1200" baseline="0" dirty="0">
                <a:solidFill>
                  <a:schemeClr val="tx1"/>
                </a:solidFill>
                <a:latin typeface="+mn-lt"/>
                <a:ea typeface="+mn-ea"/>
                <a:cs typeface="+mn-cs"/>
              </a:rPr>
              <a:t>5-ligand; (3) variation of the</a:t>
            </a:r>
          </a:p>
          <a:p>
            <a:r>
              <a:rPr lang="en-US" sz="1200" b="0" i="0" u="none" strike="noStrike" kern="1200" baseline="0" dirty="0">
                <a:solidFill>
                  <a:schemeClr val="tx1"/>
                </a:solidFill>
                <a:latin typeface="+mn-lt"/>
                <a:ea typeface="+mn-ea"/>
                <a:cs typeface="+mn-cs"/>
              </a:rPr>
              <a:t>activator</a:t>
            </a:r>
            <a:endParaRPr lang="en-US" dirty="0"/>
          </a:p>
        </p:txBody>
      </p:sp>
      <p:sp>
        <p:nvSpPr>
          <p:cNvPr id="4" name="Slide Number Placeholder 3"/>
          <p:cNvSpPr>
            <a:spLocks noGrp="1"/>
          </p:cNvSpPr>
          <p:nvPr>
            <p:ph type="sldNum" sz="quarter" idx="10"/>
          </p:nvPr>
        </p:nvSpPr>
        <p:spPr/>
        <p:txBody>
          <a:bodyPr/>
          <a:lstStyle/>
          <a:p>
            <a:fld id="{E8B63721-0AEB-4DF7-97A1-D7526B052D12}" type="slidenum">
              <a:rPr lang="en-US" smtClean="0"/>
              <a:t>8</a:t>
            </a:fld>
            <a:endParaRPr lang="en-US"/>
          </a:p>
        </p:txBody>
      </p:sp>
    </p:spTree>
    <p:extLst>
      <p:ext uri="{BB962C8B-B14F-4D97-AF65-F5344CB8AC3E}">
        <p14:creationId xmlns:p14="http://schemas.microsoft.com/office/powerpoint/2010/main" val="671964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Ewen reported that catalyst 31 is highly active for the </a:t>
            </a:r>
            <a:r>
              <a:rPr lang="en-US" dirty="0" err="1"/>
              <a:t>syndiospecific</a:t>
            </a:r>
            <a:r>
              <a:rPr lang="en-US" dirty="0"/>
              <a:t> polymerization of propylene and other aliphatic a-olefins</a:t>
            </a:r>
          </a:p>
          <a:p>
            <a:r>
              <a:rPr lang="en-US" dirty="0" err="1"/>
              <a:t>Bercaw</a:t>
            </a:r>
            <a:r>
              <a:rPr lang="en-US" dirty="0"/>
              <a:t> has designed novel CS-symmetry doubly bridged </a:t>
            </a:r>
            <a:r>
              <a:rPr lang="en-US" dirty="0" err="1"/>
              <a:t>zirconocenes</a:t>
            </a:r>
            <a:r>
              <a:rPr lang="en-US" dirty="0"/>
              <a:t> for the synthesis of </a:t>
            </a:r>
            <a:r>
              <a:rPr lang="en-US" dirty="0" err="1"/>
              <a:t>syndiotactic</a:t>
            </a:r>
            <a:r>
              <a:rPr lang="en-US" dirty="0"/>
              <a:t> polymers</a:t>
            </a:r>
          </a:p>
        </p:txBody>
      </p:sp>
      <p:sp>
        <p:nvSpPr>
          <p:cNvPr id="4" name="灯片编号占位符 3"/>
          <p:cNvSpPr>
            <a:spLocks noGrp="1"/>
          </p:cNvSpPr>
          <p:nvPr>
            <p:ph type="sldNum" sz="quarter" idx="10"/>
          </p:nvPr>
        </p:nvSpPr>
        <p:spPr/>
        <p:txBody>
          <a:bodyPr/>
          <a:lstStyle/>
          <a:p>
            <a:fld id="{E8B63721-0AEB-4DF7-97A1-D7526B052D12}" type="slidenum">
              <a:rPr lang="en-US" smtClean="0"/>
              <a:t>9</a:t>
            </a:fld>
            <a:endParaRPr lang="en-US"/>
          </a:p>
        </p:txBody>
      </p:sp>
    </p:spTree>
    <p:extLst>
      <p:ext uri="{BB962C8B-B14F-4D97-AF65-F5344CB8AC3E}">
        <p14:creationId xmlns:p14="http://schemas.microsoft.com/office/powerpoint/2010/main" val="3012535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 high </a:t>
            </a:r>
            <a:r>
              <a:rPr lang="en-US" dirty="0" err="1"/>
              <a:t>oxophilicity</a:t>
            </a:r>
            <a:r>
              <a:rPr lang="en-US" dirty="0"/>
              <a:t> of early transition metal catalyst causes them to be poisoned by most functionalized olefins, particularly the commercially available polar comonomers</a:t>
            </a:r>
          </a:p>
        </p:txBody>
      </p:sp>
      <p:sp>
        <p:nvSpPr>
          <p:cNvPr id="4" name="灯片编号占位符 3"/>
          <p:cNvSpPr>
            <a:spLocks noGrp="1"/>
          </p:cNvSpPr>
          <p:nvPr>
            <p:ph type="sldNum" sz="quarter" idx="10"/>
          </p:nvPr>
        </p:nvSpPr>
        <p:spPr/>
        <p:txBody>
          <a:bodyPr/>
          <a:lstStyle/>
          <a:p>
            <a:fld id="{E8B63721-0AEB-4DF7-97A1-D7526B052D12}" type="slidenum">
              <a:rPr lang="en-US" smtClean="0"/>
              <a:t>11</a:t>
            </a:fld>
            <a:endParaRPr lang="en-US"/>
          </a:p>
        </p:txBody>
      </p:sp>
    </p:spTree>
    <p:extLst>
      <p:ext uri="{BB962C8B-B14F-4D97-AF65-F5344CB8AC3E}">
        <p14:creationId xmlns:p14="http://schemas.microsoft.com/office/powerpoint/2010/main" val="2767411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t>NaBArF</a:t>
            </a:r>
            <a:r>
              <a:rPr lang="en-US" dirty="0"/>
              <a:t> is used to abstract the chloride ligand, while the metal complex is </a:t>
            </a:r>
            <a:r>
              <a:rPr lang="en-US" dirty="0" err="1"/>
              <a:t>tpically</a:t>
            </a:r>
            <a:r>
              <a:rPr lang="en-US" dirty="0"/>
              <a:t> stabilized by relatively weak donor ligands such as acetonitrile. A more successful route to cationic palladium and nickel ether adduct is through protonation of the dimethyl complex in the presence of diethyl ether. The ether ligand is very labile, making it ideal for the low t NMR mechanistic studies</a:t>
            </a:r>
          </a:p>
        </p:txBody>
      </p:sp>
      <p:sp>
        <p:nvSpPr>
          <p:cNvPr id="4" name="灯片编号占位符 3"/>
          <p:cNvSpPr>
            <a:spLocks noGrp="1"/>
          </p:cNvSpPr>
          <p:nvPr>
            <p:ph type="sldNum" sz="quarter" idx="10"/>
          </p:nvPr>
        </p:nvSpPr>
        <p:spPr/>
        <p:txBody>
          <a:bodyPr/>
          <a:lstStyle/>
          <a:p>
            <a:fld id="{E8B63721-0AEB-4DF7-97A1-D7526B052D12}" type="slidenum">
              <a:rPr lang="en-US" smtClean="0"/>
              <a:t>12</a:t>
            </a:fld>
            <a:endParaRPr lang="en-US"/>
          </a:p>
        </p:txBody>
      </p:sp>
    </p:spTree>
    <p:extLst>
      <p:ext uri="{BB962C8B-B14F-4D97-AF65-F5344CB8AC3E}">
        <p14:creationId xmlns:p14="http://schemas.microsoft.com/office/powerpoint/2010/main" val="3484334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 resulting PE microstructures can be varied from strictly linear to highly branched. However, under a given set of conditions, polymers derived from their palladium analogues are more branched. Based on NMR spectroscopy, the alkyl ethylene complex was found to be resting state. </a:t>
            </a:r>
          </a:p>
          <a:p>
            <a:endParaRPr lang="en-US" dirty="0"/>
          </a:p>
          <a:p>
            <a:r>
              <a:rPr lang="en-US" dirty="0"/>
              <a:t>Migratory Insertion barrier in the palladium system lie in the range of 17-18 kcal/</a:t>
            </a:r>
            <a:r>
              <a:rPr lang="en-US" dirty="0" err="1"/>
              <a:t>mol</a:t>
            </a:r>
            <a:r>
              <a:rPr lang="en-US" dirty="0"/>
              <a:t>, 13-14 kcal/</a:t>
            </a:r>
            <a:r>
              <a:rPr lang="en-US" dirty="0" err="1"/>
              <a:t>mol</a:t>
            </a:r>
            <a:r>
              <a:rPr lang="en-US" dirty="0"/>
              <a:t> for </a:t>
            </a:r>
            <a:r>
              <a:rPr lang="en-US" dirty="0" err="1"/>
              <a:t>ni</a:t>
            </a:r>
            <a:endParaRPr lang="en-US" dirty="0"/>
          </a:p>
          <a:p>
            <a:endParaRPr lang="en-US" dirty="0"/>
          </a:p>
          <a:p>
            <a:r>
              <a:rPr lang="en-US" dirty="0"/>
              <a:t>Beta-</a:t>
            </a:r>
            <a:r>
              <a:rPr lang="en-US" dirty="0" err="1"/>
              <a:t>agostic</a:t>
            </a:r>
            <a:r>
              <a:rPr lang="en-US" dirty="0"/>
              <a:t> interaction lead to chain walking.</a:t>
            </a:r>
          </a:p>
          <a:p>
            <a:endParaRPr lang="en-US" dirty="0"/>
          </a:p>
          <a:p>
            <a:r>
              <a:rPr lang="en-US" sz="1200" b="0" i="0" u="none" strike="noStrike" kern="1200" baseline="0" dirty="0">
                <a:solidFill>
                  <a:schemeClr val="tx1"/>
                </a:solidFill>
                <a:latin typeface="+mn-lt"/>
                <a:ea typeface="+mn-ea"/>
                <a:cs typeface="+mn-cs"/>
              </a:rPr>
              <a:t>the steric bulk in the axial sites of the square plane of these R-</a:t>
            </a:r>
            <a:r>
              <a:rPr lang="en-US" sz="1200" b="0" i="0" u="none" strike="noStrike" kern="1200" baseline="0" dirty="0" err="1">
                <a:solidFill>
                  <a:schemeClr val="tx1"/>
                </a:solidFill>
                <a:latin typeface="+mn-lt"/>
                <a:ea typeface="+mn-ea"/>
                <a:cs typeface="+mn-cs"/>
              </a:rPr>
              <a:t>diimine</a:t>
            </a:r>
            <a:r>
              <a:rPr lang="en-US" sz="1200" b="0" i="0" u="none" strike="noStrike" kern="1200" baseline="0" dirty="0">
                <a:solidFill>
                  <a:schemeClr val="tx1"/>
                </a:solidFill>
                <a:latin typeface="+mn-lt"/>
                <a:ea typeface="+mn-ea"/>
                <a:cs typeface="+mn-cs"/>
              </a:rPr>
              <a:t> complexes is a critical requirement for retarding the chain transfer</a:t>
            </a:r>
            <a:endParaRPr lang="en-US" dirty="0"/>
          </a:p>
        </p:txBody>
      </p:sp>
      <p:sp>
        <p:nvSpPr>
          <p:cNvPr id="4" name="灯片编号占位符 3"/>
          <p:cNvSpPr>
            <a:spLocks noGrp="1"/>
          </p:cNvSpPr>
          <p:nvPr>
            <p:ph type="sldNum" sz="quarter" idx="10"/>
          </p:nvPr>
        </p:nvSpPr>
        <p:spPr/>
        <p:txBody>
          <a:bodyPr/>
          <a:lstStyle/>
          <a:p>
            <a:fld id="{E8B63721-0AEB-4DF7-97A1-D7526B052D12}" type="slidenum">
              <a:rPr lang="en-US" smtClean="0"/>
              <a:t>13</a:t>
            </a:fld>
            <a:endParaRPr lang="en-US"/>
          </a:p>
        </p:txBody>
      </p:sp>
    </p:spTree>
    <p:extLst>
      <p:ext uri="{BB962C8B-B14F-4D97-AF65-F5344CB8AC3E}">
        <p14:creationId xmlns:p14="http://schemas.microsoft.com/office/powerpoint/2010/main" val="1527539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 strong binding of o to the </a:t>
            </a:r>
            <a:r>
              <a:rPr lang="en-US" dirty="0" err="1"/>
              <a:t>pd</a:t>
            </a:r>
            <a:r>
              <a:rPr lang="en-US" dirty="0"/>
              <a:t> center in the chelate </a:t>
            </a:r>
            <a:r>
              <a:rPr lang="en-US" dirty="0" err="1"/>
              <a:t>rs</a:t>
            </a:r>
            <a:r>
              <a:rPr lang="en-US" dirty="0"/>
              <a:t> retards the rate of chain growth relative to the rate of ethylene </a:t>
            </a:r>
            <a:r>
              <a:rPr lang="en-US" dirty="0" err="1"/>
              <a:t>homopolymerization</a:t>
            </a:r>
            <a:endParaRPr lang="en-US" dirty="0"/>
          </a:p>
        </p:txBody>
      </p:sp>
      <p:sp>
        <p:nvSpPr>
          <p:cNvPr id="4" name="灯片编号占位符 3"/>
          <p:cNvSpPr>
            <a:spLocks noGrp="1"/>
          </p:cNvSpPr>
          <p:nvPr>
            <p:ph type="sldNum" sz="quarter" idx="10"/>
          </p:nvPr>
        </p:nvSpPr>
        <p:spPr/>
        <p:txBody>
          <a:bodyPr/>
          <a:lstStyle/>
          <a:p>
            <a:fld id="{E8B63721-0AEB-4DF7-97A1-D7526B052D12}" type="slidenum">
              <a:rPr lang="en-US" smtClean="0"/>
              <a:t>14</a:t>
            </a:fld>
            <a:endParaRPr lang="en-US"/>
          </a:p>
        </p:txBody>
      </p:sp>
    </p:spTree>
    <p:extLst>
      <p:ext uri="{BB962C8B-B14F-4D97-AF65-F5344CB8AC3E}">
        <p14:creationId xmlns:p14="http://schemas.microsoft.com/office/powerpoint/2010/main" val="1579945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t>Pd</a:t>
            </a:r>
            <a:r>
              <a:rPr lang="en-US" dirty="0"/>
              <a:t> complex bearing a phosphine-sulfonate ligand play an important role in the polymerization of polar vinyl monomers. A family of </a:t>
            </a:r>
            <a:r>
              <a:rPr lang="en-US" dirty="0" err="1"/>
              <a:t>phosphinoarylsulfonate</a:t>
            </a:r>
            <a:r>
              <a:rPr lang="en-US" dirty="0"/>
              <a:t> ligands has been synthesized by the reaction of ortho-</a:t>
            </a:r>
            <a:r>
              <a:rPr lang="en-US" dirty="0" err="1"/>
              <a:t>lithiated</a:t>
            </a:r>
            <a:r>
              <a:rPr lang="en-US" dirty="0"/>
              <a:t> benzenesulfonate derivatives with </a:t>
            </a:r>
            <a:r>
              <a:rPr lang="en-US" dirty="0" err="1"/>
              <a:t>diorganophosphine</a:t>
            </a:r>
            <a:r>
              <a:rPr lang="en-US" dirty="0"/>
              <a:t> chloride or </a:t>
            </a:r>
            <a:r>
              <a:rPr lang="en-US" dirty="0" err="1"/>
              <a:t>diorganophoshine</a:t>
            </a:r>
            <a:r>
              <a:rPr lang="en-US" dirty="0"/>
              <a:t> methoxide.</a:t>
            </a:r>
          </a:p>
          <a:p>
            <a:endParaRPr lang="en-US" dirty="0"/>
          </a:p>
          <a:p>
            <a:r>
              <a:rPr lang="en-US" dirty="0" err="1"/>
              <a:t>Diaryl</a:t>
            </a:r>
            <a:r>
              <a:rPr lang="en-US" dirty="0"/>
              <a:t> phosphide react with </a:t>
            </a:r>
            <a:r>
              <a:rPr lang="en-US" dirty="0" err="1"/>
              <a:t>bromoalkylsulfonate</a:t>
            </a:r>
            <a:endParaRPr lang="en-US" dirty="0"/>
          </a:p>
        </p:txBody>
      </p:sp>
      <p:sp>
        <p:nvSpPr>
          <p:cNvPr id="4" name="灯片编号占位符 3"/>
          <p:cNvSpPr>
            <a:spLocks noGrp="1"/>
          </p:cNvSpPr>
          <p:nvPr>
            <p:ph type="sldNum" sz="quarter" idx="10"/>
          </p:nvPr>
        </p:nvSpPr>
        <p:spPr/>
        <p:txBody>
          <a:bodyPr/>
          <a:lstStyle/>
          <a:p>
            <a:fld id="{E8B63721-0AEB-4DF7-97A1-D7526B052D12}" type="slidenum">
              <a:rPr lang="en-US" smtClean="0"/>
              <a:t>15</a:t>
            </a:fld>
            <a:endParaRPr lang="en-US"/>
          </a:p>
        </p:txBody>
      </p:sp>
    </p:spTree>
    <p:extLst>
      <p:ext uri="{BB962C8B-B14F-4D97-AF65-F5344CB8AC3E}">
        <p14:creationId xmlns:p14="http://schemas.microsoft.com/office/powerpoint/2010/main" val="3777479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can be attributed to the fact that the neutral palladium complexes prefer to have an ester group at the R-position</a:t>
            </a:r>
          </a:p>
          <a:p>
            <a:r>
              <a:rPr lang="en-US" sz="1200" b="0" i="0" u="none" strike="noStrike" kern="1200" baseline="0" dirty="0">
                <a:solidFill>
                  <a:schemeClr val="tx1"/>
                </a:solidFill>
                <a:latin typeface="+mn-lt"/>
                <a:ea typeface="+mn-ea"/>
                <a:cs typeface="+mn-cs"/>
              </a:rPr>
              <a:t>while cationic complexes prefer the </a:t>
            </a:r>
            <a:r>
              <a:rPr lang="en-US" sz="1200" b="0" i="1" u="none" strike="noStrike" kern="1200" baseline="0" dirty="0">
                <a:solidFill>
                  <a:schemeClr val="tx1"/>
                </a:solidFill>
                <a:latin typeface="+mn-lt"/>
                <a:ea typeface="+mn-ea"/>
                <a:cs typeface="+mn-cs"/>
              </a:rPr>
              <a:t>γ</a:t>
            </a:r>
            <a:r>
              <a:rPr lang="en-US" sz="1200" b="0" i="0" u="none" strike="noStrike" kern="1200" baseline="0" dirty="0">
                <a:solidFill>
                  <a:schemeClr val="tx1"/>
                </a:solidFill>
                <a:latin typeface="+mn-lt"/>
                <a:ea typeface="+mn-ea"/>
                <a:cs typeface="+mn-cs"/>
              </a:rPr>
              <a:t>-position due to formation of an intramolecular chelate structure</a:t>
            </a:r>
            <a:endParaRPr lang="en-US" dirty="0"/>
          </a:p>
        </p:txBody>
      </p:sp>
      <p:sp>
        <p:nvSpPr>
          <p:cNvPr id="4" name="灯片编号占位符 3"/>
          <p:cNvSpPr>
            <a:spLocks noGrp="1"/>
          </p:cNvSpPr>
          <p:nvPr>
            <p:ph type="sldNum" sz="quarter" idx="10"/>
          </p:nvPr>
        </p:nvSpPr>
        <p:spPr/>
        <p:txBody>
          <a:bodyPr/>
          <a:lstStyle/>
          <a:p>
            <a:fld id="{E8B63721-0AEB-4DF7-97A1-D7526B052D12}" type="slidenum">
              <a:rPr lang="en-US" smtClean="0"/>
              <a:t>16</a:t>
            </a:fld>
            <a:endParaRPr lang="en-US"/>
          </a:p>
        </p:txBody>
      </p:sp>
    </p:spTree>
    <p:extLst>
      <p:ext uri="{BB962C8B-B14F-4D97-AF65-F5344CB8AC3E}">
        <p14:creationId xmlns:p14="http://schemas.microsoft.com/office/powerpoint/2010/main" val="4032376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Vinyl acetate 80C, highly linear PE backbones without detectable branching unit</a:t>
            </a:r>
          </a:p>
          <a:p>
            <a:r>
              <a:rPr lang="en-US" dirty="0" err="1"/>
              <a:t>Acrylonitrile</a:t>
            </a:r>
            <a:r>
              <a:rPr lang="en-US" sz="1200" b="0" i="0" u="none" strike="noStrike" kern="1200" baseline="0" dirty="0" err="1">
                <a:solidFill>
                  <a:schemeClr val="tx1"/>
                </a:solidFill>
                <a:latin typeface="+mn-lt"/>
                <a:ea typeface="+mn-ea"/>
                <a:cs typeface="+mn-cs"/>
              </a:rPr>
              <a:t>AN</a:t>
            </a:r>
            <a:r>
              <a:rPr lang="en-US" sz="1200" b="0" i="0" u="none" strike="noStrike" kern="1200" baseline="0" dirty="0">
                <a:solidFill>
                  <a:schemeClr val="tx1"/>
                </a:solidFill>
                <a:latin typeface="+mn-lt"/>
                <a:ea typeface="+mn-ea"/>
                <a:cs typeface="+mn-cs"/>
              </a:rPr>
              <a:t> units found in the polyethylene backbone as well as initiating and terminating chain ends.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Vinyl fluoride, less likely to radical polymerization and beta-elimination. Low level of incorporation may be attributed to the weak coordination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Vinyl ether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Phosphonic amide</a:t>
            </a:r>
            <a:endParaRPr lang="en-US" dirty="0"/>
          </a:p>
        </p:txBody>
      </p:sp>
      <p:sp>
        <p:nvSpPr>
          <p:cNvPr id="4" name="灯片编号占位符 3"/>
          <p:cNvSpPr>
            <a:spLocks noGrp="1"/>
          </p:cNvSpPr>
          <p:nvPr>
            <p:ph type="sldNum" sz="quarter" idx="10"/>
          </p:nvPr>
        </p:nvSpPr>
        <p:spPr/>
        <p:txBody>
          <a:bodyPr/>
          <a:lstStyle/>
          <a:p>
            <a:fld id="{E8B63721-0AEB-4DF7-97A1-D7526B052D12}" type="slidenum">
              <a:rPr lang="en-US" smtClean="0"/>
              <a:t>17</a:t>
            </a:fld>
            <a:endParaRPr lang="en-US"/>
          </a:p>
        </p:txBody>
      </p:sp>
    </p:spTree>
    <p:extLst>
      <p:ext uri="{BB962C8B-B14F-4D97-AF65-F5344CB8AC3E}">
        <p14:creationId xmlns:p14="http://schemas.microsoft.com/office/powerpoint/2010/main" val="1174324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Cationic </a:t>
            </a:r>
            <a:r>
              <a:rPr lang="en-US" dirty="0" err="1"/>
              <a:t>bisphosphine</a:t>
            </a:r>
            <a:r>
              <a:rPr lang="en-US" dirty="0"/>
              <a:t> monoxide-</a:t>
            </a:r>
            <a:r>
              <a:rPr lang="en-US" dirty="0" err="1"/>
              <a:t>Pd</a:t>
            </a:r>
            <a:r>
              <a:rPr lang="en-US" dirty="0"/>
              <a:t> complex</a:t>
            </a:r>
          </a:p>
        </p:txBody>
      </p:sp>
      <p:sp>
        <p:nvSpPr>
          <p:cNvPr id="4" name="灯片编号占位符 3"/>
          <p:cNvSpPr>
            <a:spLocks noGrp="1"/>
          </p:cNvSpPr>
          <p:nvPr>
            <p:ph type="sldNum" sz="quarter" idx="10"/>
          </p:nvPr>
        </p:nvSpPr>
        <p:spPr/>
        <p:txBody>
          <a:bodyPr/>
          <a:lstStyle/>
          <a:p>
            <a:fld id="{E8B63721-0AEB-4DF7-97A1-D7526B052D12}" type="slidenum">
              <a:rPr lang="en-US" smtClean="0"/>
              <a:t>18</a:t>
            </a:fld>
            <a:endParaRPr lang="en-US"/>
          </a:p>
        </p:txBody>
      </p:sp>
    </p:spTree>
    <p:extLst>
      <p:ext uri="{BB962C8B-B14F-4D97-AF65-F5344CB8AC3E}">
        <p14:creationId xmlns:p14="http://schemas.microsoft.com/office/powerpoint/2010/main" val="2716352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FEA59FC-D88A-41BF-8C7C-908218825E7B}"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77225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FEA59FC-D88A-41BF-8C7C-908218825E7B}"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56588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DFEA59FC-D88A-41BF-8C7C-908218825E7B}"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3892563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FEA59FC-D88A-41BF-8C7C-908218825E7B}"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272589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FEA59FC-D88A-41BF-8C7C-908218825E7B}" type="datetimeFigureOut">
              <a:rPr lang="en-US" smtClean="0"/>
              <a:t>9/13/2018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12575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FEA59FC-D88A-41BF-8C7C-908218825E7B}" type="datetimeFigureOut">
              <a:rPr lang="en-US" smtClean="0"/>
              <a:t>9/13/2018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3120981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A59FC-D88A-41BF-8C7C-908218825E7B}" type="datetimeFigureOut">
              <a:rPr lang="en-US" smtClean="0"/>
              <a:t>9/13/2018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573986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DFEA59FC-D88A-41BF-8C7C-908218825E7B}"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157175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DFEA59FC-D88A-41BF-8C7C-908218825E7B}" type="datetimeFigureOut">
              <a:rPr lang="en-US" smtClean="0"/>
              <a:t>9/13/2018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399989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FEA59FC-D88A-41BF-8C7C-908218825E7B}"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3902749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FEA59FC-D88A-41BF-8C7C-908218825E7B}" type="datetimeFigureOut">
              <a:rPr lang="en-US" smtClean="0"/>
              <a:t>9/13/2018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1F9B7-A4D8-4D09-925F-235331F1E374}" type="slidenum">
              <a:rPr lang="en-US" smtClean="0"/>
              <a:t>‹#›</a:t>
            </a:fld>
            <a:endParaRPr lang="en-US"/>
          </a:p>
        </p:txBody>
      </p:sp>
    </p:spTree>
    <p:extLst>
      <p:ext uri="{BB962C8B-B14F-4D97-AF65-F5344CB8AC3E}">
        <p14:creationId xmlns:p14="http://schemas.microsoft.com/office/powerpoint/2010/main" val="3062128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A59FC-D88A-41BF-8C7C-908218825E7B}" type="datetimeFigureOut">
              <a:rPr lang="en-US" smtClean="0"/>
              <a:t>9/13/2018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1F9B7-A4D8-4D09-925F-235331F1E374}" type="slidenum">
              <a:rPr lang="en-US" smtClean="0"/>
              <a:t>‹#›</a:t>
            </a:fld>
            <a:endParaRPr lang="en-US"/>
          </a:p>
        </p:txBody>
      </p:sp>
    </p:spTree>
    <p:extLst>
      <p:ext uri="{BB962C8B-B14F-4D97-AF65-F5344CB8AC3E}">
        <p14:creationId xmlns:p14="http://schemas.microsoft.com/office/powerpoint/2010/main" val="4039542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6.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7.xml"/><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emf"/><Relationship Id="rId11" Type="http://schemas.openxmlformats.org/officeDocument/2006/relationships/image" Target="../media/image26.png"/><Relationship Id="rId5" Type="http://schemas.openxmlformats.org/officeDocument/2006/relationships/oleObject" Target="../embeddings/oleObject6.bin"/><Relationship Id="rId10" Type="http://schemas.openxmlformats.org/officeDocument/2006/relationships/image" Target="../media/image25.png"/><Relationship Id="rId4" Type="http://schemas.openxmlformats.org/officeDocument/2006/relationships/image" Target="../media/image21.emf"/><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8.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8.emf"/><Relationship Id="rId5" Type="http://schemas.openxmlformats.org/officeDocument/2006/relationships/oleObject" Target="../embeddings/oleObject7.bin"/><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6.emf"/><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0.xml"/><Relationship Id="rId7" Type="http://schemas.openxmlformats.org/officeDocument/2006/relationships/image" Target="../media/image38.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37.emf"/><Relationship Id="rId4" Type="http://schemas.openxmlformats.org/officeDocument/2006/relationships/oleObject" Target="../embeddings/oleObject10.bin"/><Relationship Id="rId9" Type="http://schemas.openxmlformats.org/officeDocument/2006/relationships/image" Target="../media/image39.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3.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512838-03AA-44D3-B53E-B41D11B7EFD4}"/>
              </a:ext>
            </a:extLst>
          </p:cNvPr>
          <p:cNvSpPr>
            <a:spLocks noGrp="1"/>
          </p:cNvSpPr>
          <p:nvPr>
            <p:ph type="ctrTitle"/>
          </p:nvPr>
        </p:nvSpPr>
        <p:spPr/>
        <p:txBody>
          <a:bodyPr>
            <a:noAutofit/>
          </a:bodyPr>
          <a:lstStyle/>
          <a:p>
            <a:r>
              <a:rPr lang="en-US" sz="4400" dirty="0"/>
              <a:t>Transition Metal Catalyzed Olefin Polymerization via Coordination-Insertion Mechanism</a:t>
            </a:r>
          </a:p>
        </p:txBody>
      </p:sp>
      <p:sp>
        <p:nvSpPr>
          <p:cNvPr id="3" name="副标题 2">
            <a:extLst>
              <a:ext uri="{FF2B5EF4-FFF2-40B4-BE49-F238E27FC236}">
                <a16:creationId xmlns:a16="http://schemas.microsoft.com/office/drawing/2014/main" id="{E6E05D32-CB3A-4AFF-9EBB-9A2B4E8D11C4}"/>
              </a:ext>
            </a:extLst>
          </p:cNvPr>
          <p:cNvSpPr>
            <a:spLocks noGrp="1"/>
          </p:cNvSpPr>
          <p:nvPr>
            <p:ph type="subTitle" idx="1"/>
          </p:nvPr>
        </p:nvSpPr>
        <p:spPr>
          <a:xfrm>
            <a:off x="1143000" y="4287914"/>
            <a:ext cx="6858000" cy="969885"/>
          </a:xfrm>
        </p:spPr>
        <p:txBody>
          <a:bodyPr>
            <a:normAutofit fontScale="92500" lnSpcReduction="20000"/>
          </a:bodyPr>
          <a:lstStyle/>
          <a:p>
            <a:r>
              <a:rPr lang="en-US" sz="2000" dirty="0"/>
              <a:t>Yang Gao</a:t>
            </a:r>
          </a:p>
          <a:p>
            <a:r>
              <a:rPr lang="en-US" sz="2000" dirty="0"/>
              <a:t>Engle Lab</a:t>
            </a:r>
          </a:p>
          <a:p>
            <a:r>
              <a:rPr lang="en-US" sz="2000" dirty="0"/>
              <a:t>13 September 2018</a:t>
            </a:r>
          </a:p>
        </p:txBody>
      </p:sp>
    </p:spTree>
    <p:extLst>
      <p:ext uri="{BB962C8B-B14F-4D97-AF65-F5344CB8AC3E}">
        <p14:creationId xmlns:p14="http://schemas.microsoft.com/office/powerpoint/2010/main" val="552209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E148B9-43D8-4060-961B-C145C9E98980}"/>
              </a:ext>
            </a:extLst>
          </p:cNvPr>
          <p:cNvSpPr>
            <a:spLocks noGrp="1"/>
          </p:cNvSpPr>
          <p:nvPr>
            <p:ph type="title"/>
          </p:nvPr>
        </p:nvSpPr>
        <p:spPr>
          <a:xfrm>
            <a:off x="0" y="1"/>
            <a:ext cx="7886700" cy="637672"/>
          </a:xfrm>
        </p:spPr>
        <p:txBody>
          <a:bodyPr>
            <a:normAutofit/>
          </a:bodyPr>
          <a:lstStyle/>
          <a:p>
            <a:r>
              <a:rPr lang="en-US" sz="3600" dirty="0"/>
              <a:t>Ziegler-Natta Catalyst</a:t>
            </a:r>
          </a:p>
        </p:txBody>
      </p:sp>
      <p:sp>
        <p:nvSpPr>
          <p:cNvPr id="3" name="内容占位符 2">
            <a:extLst>
              <a:ext uri="{FF2B5EF4-FFF2-40B4-BE49-F238E27FC236}">
                <a16:creationId xmlns:a16="http://schemas.microsoft.com/office/drawing/2014/main" id="{238B139A-2AAD-467D-BA06-BC70517C5CA1}"/>
              </a:ext>
            </a:extLst>
          </p:cNvPr>
          <p:cNvSpPr>
            <a:spLocks noGrp="1"/>
          </p:cNvSpPr>
          <p:nvPr>
            <p:ph idx="1"/>
          </p:nvPr>
        </p:nvSpPr>
        <p:spPr>
          <a:xfrm>
            <a:off x="628650" y="741265"/>
            <a:ext cx="7886700" cy="5635149"/>
          </a:xfrm>
        </p:spPr>
        <p:txBody>
          <a:bodyPr/>
          <a:lstStyle/>
          <a:p>
            <a:r>
              <a:rPr lang="en-US" dirty="0"/>
              <a:t>Named after Karl Ziegler and Giulio Natta</a:t>
            </a:r>
          </a:p>
          <a:p>
            <a:endParaRPr lang="en-US" dirty="0"/>
          </a:p>
          <a:p>
            <a:endParaRPr lang="en-US" dirty="0"/>
          </a:p>
          <a:p>
            <a:endParaRPr lang="en-US" dirty="0"/>
          </a:p>
          <a:p>
            <a:pPr marL="0" indent="0">
              <a:buNone/>
            </a:pPr>
            <a:endParaRPr lang="en-US" dirty="0"/>
          </a:p>
          <a:p>
            <a:r>
              <a:rPr lang="en-US" dirty="0"/>
              <a:t>Used to polymerize terminal alkenes</a:t>
            </a:r>
          </a:p>
          <a:p>
            <a:endParaRPr lang="en-US" dirty="0"/>
          </a:p>
        </p:txBody>
      </p:sp>
      <p:pic>
        <p:nvPicPr>
          <p:cNvPr id="5" name="图片 4">
            <a:extLst>
              <a:ext uri="{FF2B5EF4-FFF2-40B4-BE49-F238E27FC236}">
                <a16:creationId xmlns:a16="http://schemas.microsoft.com/office/drawing/2014/main" id="{99C615A4-06E0-40F2-B32F-13DE54328D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3267" y="1192495"/>
            <a:ext cx="1285848" cy="1821618"/>
          </a:xfrm>
          <a:prstGeom prst="rect">
            <a:avLst/>
          </a:prstGeom>
        </p:spPr>
      </p:pic>
      <p:pic>
        <p:nvPicPr>
          <p:cNvPr id="7" name="图片 6" descr="图片包含 墙壁, 室内, 人员, 男士&#10;&#10;已生成极高可信度的说明">
            <a:extLst>
              <a:ext uri="{FF2B5EF4-FFF2-40B4-BE49-F238E27FC236}">
                <a16:creationId xmlns:a16="http://schemas.microsoft.com/office/drawing/2014/main" id="{98FFB07B-1A7E-49CF-BB97-B598C5347B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5429" y="1170353"/>
            <a:ext cx="1776927" cy="1480773"/>
          </a:xfrm>
          <a:prstGeom prst="rect">
            <a:avLst/>
          </a:prstGeom>
        </p:spPr>
      </p:pic>
      <p:sp>
        <p:nvSpPr>
          <p:cNvPr id="8" name="文本框 7">
            <a:extLst>
              <a:ext uri="{FF2B5EF4-FFF2-40B4-BE49-F238E27FC236}">
                <a16:creationId xmlns:a16="http://schemas.microsoft.com/office/drawing/2014/main" id="{55A97B6C-1BD5-4D61-9408-794A50B3C3F7}"/>
              </a:ext>
            </a:extLst>
          </p:cNvPr>
          <p:cNvSpPr txBox="1"/>
          <p:nvPr/>
        </p:nvSpPr>
        <p:spPr>
          <a:xfrm>
            <a:off x="4611301" y="2853300"/>
            <a:ext cx="3410806" cy="369332"/>
          </a:xfrm>
          <a:prstGeom prst="rect">
            <a:avLst/>
          </a:prstGeom>
          <a:noFill/>
        </p:spPr>
        <p:txBody>
          <a:bodyPr wrap="none" rtlCol="0">
            <a:spAutoFit/>
          </a:bodyPr>
          <a:lstStyle/>
          <a:p>
            <a:r>
              <a:rPr lang="en-US" b="1" dirty="0"/>
              <a:t>Winners of the Nobel Prize (1963)</a:t>
            </a:r>
          </a:p>
        </p:txBody>
      </p:sp>
      <p:graphicFrame>
        <p:nvGraphicFramePr>
          <p:cNvPr id="11" name="对象 10">
            <a:extLst>
              <a:ext uri="{FF2B5EF4-FFF2-40B4-BE49-F238E27FC236}">
                <a16:creationId xmlns:a16="http://schemas.microsoft.com/office/drawing/2014/main" id="{3DB13E42-9D84-40F1-AD65-B793E8CBC0BB}"/>
              </a:ext>
            </a:extLst>
          </p:cNvPr>
          <p:cNvGraphicFramePr>
            <a:graphicFrameLocks noChangeAspect="1"/>
          </p:cNvGraphicFramePr>
          <p:nvPr>
            <p:extLst>
              <p:ext uri="{D42A27DB-BD31-4B8C-83A1-F6EECF244321}">
                <p14:modId xmlns:p14="http://schemas.microsoft.com/office/powerpoint/2010/main" val="2867417613"/>
              </p:ext>
            </p:extLst>
          </p:nvPr>
        </p:nvGraphicFramePr>
        <p:xfrm>
          <a:off x="630238" y="3998375"/>
          <a:ext cx="6781800" cy="884238"/>
        </p:xfrm>
        <a:graphic>
          <a:graphicData uri="http://schemas.openxmlformats.org/presentationml/2006/ole">
            <mc:AlternateContent xmlns:mc="http://schemas.openxmlformats.org/markup-compatibility/2006">
              <mc:Choice xmlns:v="urn:schemas-microsoft-com:vml" Requires="v">
                <p:oleObj spid="_x0000_s1123" name="CS ChemDraw Drawing" r:id="rId6" imgW="3390340" imgH="441858" progId="ChemDraw.Document.6.0">
                  <p:embed/>
                </p:oleObj>
              </mc:Choice>
              <mc:Fallback>
                <p:oleObj name="CS ChemDraw Drawing" r:id="rId6" imgW="3390340" imgH="441858" progId="ChemDraw.Document.6.0">
                  <p:embed/>
                  <p:pic>
                    <p:nvPicPr>
                      <p:cNvPr id="0" name=""/>
                      <p:cNvPicPr/>
                      <p:nvPr/>
                    </p:nvPicPr>
                    <p:blipFill>
                      <a:blip r:embed="rId7"/>
                      <a:stretch>
                        <a:fillRect/>
                      </a:stretch>
                    </p:blipFill>
                    <p:spPr>
                      <a:xfrm>
                        <a:off x="630238" y="3998375"/>
                        <a:ext cx="6781800" cy="884238"/>
                      </a:xfrm>
                      <a:prstGeom prst="rect">
                        <a:avLst/>
                      </a:prstGeom>
                    </p:spPr>
                  </p:pic>
                </p:oleObj>
              </mc:Fallback>
            </mc:AlternateContent>
          </a:graphicData>
        </a:graphic>
      </p:graphicFrame>
      <p:graphicFrame>
        <p:nvGraphicFramePr>
          <p:cNvPr id="12" name="对象 11">
            <a:extLst>
              <a:ext uri="{FF2B5EF4-FFF2-40B4-BE49-F238E27FC236}">
                <a16:creationId xmlns:a16="http://schemas.microsoft.com/office/drawing/2014/main" id="{25780773-67CF-4CC6-8BD6-BB0A54B60721}"/>
              </a:ext>
            </a:extLst>
          </p:cNvPr>
          <p:cNvGraphicFramePr>
            <a:graphicFrameLocks noChangeAspect="1"/>
          </p:cNvGraphicFramePr>
          <p:nvPr>
            <p:extLst>
              <p:ext uri="{D42A27DB-BD31-4B8C-83A1-F6EECF244321}">
                <p14:modId xmlns:p14="http://schemas.microsoft.com/office/powerpoint/2010/main" val="2416510483"/>
              </p:ext>
            </p:extLst>
          </p:nvPr>
        </p:nvGraphicFramePr>
        <p:xfrm>
          <a:off x="700088" y="5286375"/>
          <a:ext cx="7994650" cy="1066800"/>
        </p:xfrm>
        <a:graphic>
          <a:graphicData uri="http://schemas.openxmlformats.org/presentationml/2006/ole">
            <mc:AlternateContent xmlns:mc="http://schemas.openxmlformats.org/markup-compatibility/2006">
              <mc:Choice xmlns:v="urn:schemas-microsoft-com:vml" Requires="v">
                <p:oleObj spid="_x0000_s1124" name="CS ChemDraw Drawing" r:id="rId8" imgW="3997185" imgH="532991" progId="ChemDraw.Document.6.0">
                  <p:embed/>
                </p:oleObj>
              </mc:Choice>
              <mc:Fallback>
                <p:oleObj name="CS ChemDraw Drawing" r:id="rId8" imgW="3997185" imgH="532991" progId="ChemDraw.Document.6.0">
                  <p:embed/>
                  <p:pic>
                    <p:nvPicPr>
                      <p:cNvPr id="0" name=""/>
                      <p:cNvPicPr/>
                      <p:nvPr/>
                    </p:nvPicPr>
                    <p:blipFill>
                      <a:blip r:embed="rId9"/>
                      <a:stretch>
                        <a:fillRect/>
                      </a:stretch>
                    </p:blipFill>
                    <p:spPr>
                      <a:xfrm>
                        <a:off x="700088" y="5286375"/>
                        <a:ext cx="7994650" cy="1066800"/>
                      </a:xfrm>
                      <a:prstGeom prst="rect">
                        <a:avLst/>
                      </a:prstGeom>
                    </p:spPr>
                  </p:pic>
                </p:oleObj>
              </mc:Fallback>
            </mc:AlternateContent>
          </a:graphicData>
        </a:graphic>
      </p:graphicFrame>
      <p:sp>
        <p:nvSpPr>
          <p:cNvPr id="13" name="矩形 12">
            <a:extLst>
              <a:ext uri="{FF2B5EF4-FFF2-40B4-BE49-F238E27FC236}">
                <a16:creationId xmlns:a16="http://schemas.microsoft.com/office/drawing/2014/main" id="{E235D729-953F-4958-AB33-46EAB845496D}"/>
              </a:ext>
            </a:extLst>
          </p:cNvPr>
          <p:cNvSpPr/>
          <p:nvPr/>
        </p:nvSpPr>
        <p:spPr>
          <a:xfrm>
            <a:off x="250698" y="6234145"/>
            <a:ext cx="4789234" cy="307777"/>
          </a:xfrm>
          <a:prstGeom prst="rect">
            <a:avLst/>
          </a:prstGeom>
        </p:spPr>
        <p:txBody>
          <a:bodyPr wrap="square">
            <a:spAutoFit/>
          </a:bodyPr>
          <a:lstStyle/>
          <a:p>
            <a:r>
              <a:rPr lang="en-US" sz="1400" dirty="0"/>
              <a:t>Natta, G. et. al </a:t>
            </a:r>
            <a:r>
              <a:rPr lang="en-US" sz="1400" i="1" dirty="0"/>
              <a:t>J. Am. Chem. Soc. </a:t>
            </a:r>
            <a:r>
              <a:rPr lang="en-US" sz="1400" b="1" dirty="0"/>
              <a:t>1955</a:t>
            </a:r>
            <a:r>
              <a:rPr lang="en-US" sz="1400" dirty="0"/>
              <a:t>, </a:t>
            </a:r>
            <a:r>
              <a:rPr lang="en-US" sz="1400" i="1" dirty="0"/>
              <a:t>77</a:t>
            </a:r>
            <a:r>
              <a:rPr lang="en-US" sz="1400" dirty="0"/>
              <a:t>, 1708.</a:t>
            </a:r>
          </a:p>
        </p:txBody>
      </p:sp>
    </p:spTree>
    <p:extLst>
      <p:ext uri="{BB962C8B-B14F-4D97-AF65-F5344CB8AC3E}">
        <p14:creationId xmlns:p14="http://schemas.microsoft.com/office/powerpoint/2010/main" val="370314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E148B9-43D8-4060-961B-C145C9E98980}"/>
              </a:ext>
            </a:extLst>
          </p:cNvPr>
          <p:cNvSpPr>
            <a:spLocks noGrp="1"/>
          </p:cNvSpPr>
          <p:nvPr>
            <p:ph type="title"/>
          </p:nvPr>
        </p:nvSpPr>
        <p:spPr>
          <a:xfrm>
            <a:off x="0" y="1"/>
            <a:ext cx="7886700" cy="637672"/>
          </a:xfrm>
        </p:spPr>
        <p:txBody>
          <a:bodyPr>
            <a:normAutofit/>
          </a:bodyPr>
          <a:lstStyle/>
          <a:p>
            <a:r>
              <a:rPr lang="en-US" sz="3600" dirty="0"/>
              <a:t>Ziegler-Natta Catalyst</a:t>
            </a:r>
          </a:p>
        </p:txBody>
      </p:sp>
      <p:sp>
        <p:nvSpPr>
          <p:cNvPr id="3" name="内容占位符 2">
            <a:extLst>
              <a:ext uri="{FF2B5EF4-FFF2-40B4-BE49-F238E27FC236}">
                <a16:creationId xmlns:a16="http://schemas.microsoft.com/office/drawing/2014/main" id="{238B139A-2AAD-467D-BA06-BC70517C5CA1}"/>
              </a:ext>
            </a:extLst>
          </p:cNvPr>
          <p:cNvSpPr>
            <a:spLocks noGrp="1"/>
          </p:cNvSpPr>
          <p:nvPr>
            <p:ph idx="1"/>
          </p:nvPr>
        </p:nvSpPr>
        <p:spPr>
          <a:xfrm>
            <a:off x="399508" y="637673"/>
            <a:ext cx="7886700" cy="5635149"/>
          </a:xfrm>
        </p:spPr>
        <p:txBody>
          <a:bodyPr/>
          <a:lstStyle/>
          <a:p>
            <a:r>
              <a:rPr lang="en-US" b="1" dirty="0"/>
              <a:t>Heterogeneous catalysts</a:t>
            </a:r>
          </a:p>
          <a:p>
            <a:pPr marL="0" indent="0">
              <a:buNone/>
            </a:pPr>
            <a:r>
              <a:rPr lang="en-US" dirty="0"/>
              <a:t>TiCl</a:t>
            </a:r>
            <a:r>
              <a:rPr lang="en-US" baseline="-25000" dirty="0"/>
              <a:t>4</a:t>
            </a:r>
            <a:r>
              <a:rPr lang="en-US" dirty="0"/>
              <a:t> or TiCl</a:t>
            </a:r>
            <a:r>
              <a:rPr lang="en-US" baseline="-25000" dirty="0"/>
              <a:t>3</a:t>
            </a:r>
            <a:r>
              <a:rPr lang="en-US" dirty="0"/>
              <a:t> supported on MgCl</a:t>
            </a:r>
            <a:r>
              <a:rPr lang="en-US" baseline="-25000" dirty="0"/>
              <a:t>2</a:t>
            </a:r>
            <a:r>
              <a:rPr lang="en-US" dirty="0"/>
              <a:t> in presence of AlEt</a:t>
            </a:r>
            <a:r>
              <a:rPr lang="en-US" baseline="-25000" dirty="0"/>
              <a:t>3</a:t>
            </a:r>
            <a:r>
              <a:rPr lang="en-US" dirty="0"/>
              <a:t> or AlEt</a:t>
            </a:r>
            <a:r>
              <a:rPr lang="en-US" baseline="-25000" dirty="0"/>
              <a:t>2</a:t>
            </a:r>
            <a:r>
              <a:rPr lang="en-US" dirty="0"/>
              <a:t>Cl</a:t>
            </a:r>
          </a:p>
          <a:p>
            <a:endParaRPr lang="en-US" dirty="0"/>
          </a:p>
          <a:p>
            <a:r>
              <a:rPr lang="en-US" b="1" dirty="0"/>
              <a:t>Homogeneous metallocene catalysts</a:t>
            </a:r>
          </a:p>
          <a:p>
            <a:endParaRPr lang="en-US" dirty="0"/>
          </a:p>
          <a:p>
            <a:endParaRPr lang="en-US" dirty="0"/>
          </a:p>
          <a:p>
            <a:endParaRPr lang="en-US" dirty="0"/>
          </a:p>
          <a:p>
            <a:pPr marL="0" indent="0">
              <a:buNone/>
            </a:pPr>
            <a:endParaRPr lang="en-US" dirty="0"/>
          </a:p>
          <a:p>
            <a:r>
              <a:rPr lang="en-US" b="1" dirty="0"/>
              <a:t>Non-metallocene catalysts</a:t>
            </a:r>
          </a:p>
        </p:txBody>
      </p:sp>
      <p:graphicFrame>
        <p:nvGraphicFramePr>
          <p:cNvPr id="4" name="对象 3">
            <a:extLst>
              <a:ext uri="{FF2B5EF4-FFF2-40B4-BE49-F238E27FC236}">
                <a16:creationId xmlns:a16="http://schemas.microsoft.com/office/drawing/2014/main" id="{8C0E83B2-7277-492C-BDEB-B971D328DCA4}"/>
              </a:ext>
            </a:extLst>
          </p:cNvPr>
          <p:cNvGraphicFramePr>
            <a:graphicFrameLocks noChangeAspect="1"/>
          </p:cNvGraphicFramePr>
          <p:nvPr>
            <p:extLst>
              <p:ext uri="{D42A27DB-BD31-4B8C-83A1-F6EECF244321}">
                <p14:modId xmlns:p14="http://schemas.microsoft.com/office/powerpoint/2010/main" val="4021023782"/>
              </p:ext>
            </p:extLst>
          </p:nvPr>
        </p:nvGraphicFramePr>
        <p:xfrm>
          <a:off x="1412875" y="3007021"/>
          <a:ext cx="6318250" cy="2109788"/>
        </p:xfrm>
        <a:graphic>
          <a:graphicData uri="http://schemas.openxmlformats.org/presentationml/2006/ole">
            <mc:AlternateContent xmlns:mc="http://schemas.openxmlformats.org/markup-compatibility/2006">
              <mc:Choice xmlns:v="urn:schemas-microsoft-com:vml" Requires="v">
                <p:oleObj spid="_x0000_s2095" name="CS ChemDraw Drawing" r:id="rId4" imgW="3158920" imgH="1054264" progId="ChemDraw.Document.6.0">
                  <p:embed/>
                </p:oleObj>
              </mc:Choice>
              <mc:Fallback>
                <p:oleObj name="CS ChemDraw Drawing" r:id="rId4" imgW="3158920" imgH="1054264" progId="ChemDraw.Document.6.0">
                  <p:embed/>
                  <p:pic>
                    <p:nvPicPr>
                      <p:cNvPr id="0" name=""/>
                      <p:cNvPicPr/>
                      <p:nvPr/>
                    </p:nvPicPr>
                    <p:blipFill>
                      <a:blip r:embed="rId5"/>
                      <a:stretch>
                        <a:fillRect/>
                      </a:stretch>
                    </p:blipFill>
                    <p:spPr>
                      <a:xfrm>
                        <a:off x="1412875" y="3007021"/>
                        <a:ext cx="6318250" cy="2109788"/>
                      </a:xfrm>
                      <a:prstGeom prst="rect">
                        <a:avLst/>
                      </a:prstGeom>
                    </p:spPr>
                  </p:pic>
                </p:oleObj>
              </mc:Fallback>
            </mc:AlternateContent>
          </a:graphicData>
        </a:graphic>
      </p:graphicFrame>
      <p:sp>
        <p:nvSpPr>
          <p:cNvPr id="6" name="文本框 5">
            <a:extLst>
              <a:ext uri="{FF2B5EF4-FFF2-40B4-BE49-F238E27FC236}">
                <a16:creationId xmlns:a16="http://schemas.microsoft.com/office/drawing/2014/main" id="{AFE08D91-9AF6-451E-B552-DB796DD97D2C}"/>
              </a:ext>
            </a:extLst>
          </p:cNvPr>
          <p:cNvSpPr txBox="1"/>
          <p:nvPr/>
        </p:nvSpPr>
        <p:spPr>
          <a:xfrm>
            <a:off x="533779" y="6046112"/>
            <a:ext cx="8076442" cy="369332"/>
          </a:xfrm>
          <a:prstGeom prst="rect">
            <a:avLst/>
          </a:prstGeom>
          <a:noFill/>
        </p:spPr>
        <p:txBody>
          <a:bodyPr wrap="none" rtlCol="0">
            <a:spAutoFit/>
          </a:bodyPr>
          <a:lstStyle/>
          <a:p>
            <a:r>
              <a:rPr lang="en-US" dirty="0"/>
              <a:t>Application of </a:t>
            </a:r>
            <a:r>
              <a:rPr lang="en-US" dirty="0" err="1"/>
              <a:t>methylaluminoxane</a:t>
            </a:r>
            <a:r>
              <a:rPr lang="en-US" dirty="0"/>
              <a:t> (MAO) enhanced the activity by a factor of 10000</a:t>
            </a:r>
          </a:p>
        </p:txBody>
      </p:sp>
    </p:spTree>
    <p:extLst>
      <p:ext uri="{BB962C8B-B14F-4D97-AF65-F5344CB8AC3E}">
        <p14:creationId xmlns:p14="http://schemas.microsoft.com/office/powerpoint/2010/main" val="914685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576C58-30FA-46AF-82CB-DA0E42E1F499}"/>
              </a:ext>
            </a:extLst>
          </p:cNvPr>
          <p:cNvSpPr>
            <a:spLocks noGrp="1"/>
          </p:cNvSpPr>
          <p:nvPr>
            <p:ph type="title"/>
          </p:nvPr>
        </p:nvSpPr>
        <p:spPr>
          <a:xfrm>
            <a:off x="0" y="1"/>
            <a:ext cx="8924544" cy="778268"/>
          </a:xfrm>
        </p:spPr>
        <p:txBody>
          <a:bodyPr>
            <a:normAutofit/>
          </a:bodyPr>
          <a:lstStyle/>
          <a:p>
            <a:r>
              <a:rPr lang="en-US" sz="3600" dirty="0"/>
              <a:t>MAO Activators</a:t>
            </a:r>
          </a:p>
        </p:txBody>
      </p:sp>
      <p:graphicFrame>
        <p:nvGraphicFramePr>
          <p:cNvPr id="4" name="对象 3">
            <a:extLst>
              <a:ext uri="{FF2B5EF4-FFF2-40B4-BE49-F238E27FC236}">
                <a16:creationId xmlns:a16="http://schemas.microsoft.com/office/drawing/2014/main" id="{C16A1AD3-8B55-4437-B316-77D2AB25A293}"/>
              </a:ext>
            </a:extLst>
          </p:cNvPr>
          <p:cNvGraphicFramePr>
            <a:graphicFrameLocks noChangeAspect="1"/>
          </p:cNvGraphicFramePr>
          <p:nvPr>
            <p:extLst>
              <p:ext uri="{D42A27DB-BD31-4B8C-83A1-F6EECF244321}">
                <p14:modId xmlns:p14="http://schemas.microsoft.com/office/powerpoint/2010/main" val="2008792269"/>
              </p:ext>
            </p:extLst>
          </p:nvPr>
        </p:nvGraphicFramePr>
        <p:xfrm>
          <a:off x="877697" y="3851559"/>
          <a:ext cx="7169150" cy="2403475"/>
        </p:xfrm>
        <a:graphic>
          <a:graphicData uri="http://schemas.openxmlformats.org/presentationml/2006/ole">
            <mc:AlternateContent xmlns:mc="http://schemas.openxmlformats.org/markup-compatibility/2006">
              <mc:Choice xmlns:v="urn:schemas-microsoft-com:vml" Requires="v">
                <p:oleObj spid="_x0000_s3157" name="CS ChemDraw Drawing" r:id="rId4" imgW="3942080" imgH="1322466" progId="ChemDraw.Document.6.0">
                  <p:embed/>
                </p:oleObj>
              </mc:Choice>
              <mc:Fallback>
                <p:oleObj name="CS ChemDraw Drawing" r:id="rId4" imgW="3942080" imgH="1322466" progId="ChemDraw.Document.6.0">
                  <p:embed/>
                  <p:pic>
                    <p:nvPicPr>
                      <p:cNvPr id="0" name=""/>
                      <p:cNvPicPr/>
                      <p:nvPr/>
                    </p:nvPicPr>
                    <p:blipFill>
                      <a:blip r:embed="rId5"/>
                      <a:stretch>
                        <a:fillRect/>
                      </a:stretch>
                    </p:blipFill>
                    <p:spPr>
                      <a:xfrm>
                        <a:off x="877697" y="3851559"/>
                        <a:ext cx="7169150" cy="2403475"/>
                      </a:xfrm>
                      <a:prstGeom prst="rect">
                        <a:avLst/>
                      </a:prstGeom>
                    </p:spPr>
                  </p:pic>
                </p:oleObj>
              </mc:Fallback>
            </mc:AlternateContent>
          </a:graphicData>
        </a:graphic>
      </p:graphicFrame>
      <p:sp>
        <p:nvSpPr>
          <p:cNvPr id="5" name="矩形 4">
            <a:extLst>
              <a:ext uri="{FF2B5EF4-FFF2-40B4-BE49-F238E27FC236}">
                <a16:creationId xmlns:a16="http://schemas.microsoft.com/office/drawing/2014/main" id="{BE87541D-101E-4703-9339-6B04B4C07456}"/>
              </a:ext>
            </a:extLst>
          </p:cNvPr>
          <p:cNvSpPr/>
          <p:nvPr/>
        </p:nvSpPr>
        <p:spPr>
          <a:xfrm>
            <a:off x="5770320" y="6526978"/>
            <a:ext cx="3373680" cy="307777"/>
          </a:xfrm>
          <a:prstGeom prst="rect">
            <a:avLst/>
          </a:prstGeom>
        </p:spPr>
        <p:txBody>
          <a:bodyPr wrap="none">
            <a:spAutoFit/>
          </a:bodyPr>
          <a:lstStyle/>
          <a:p>
            <a:r>
              <a:rPr lang="en-US" sz="1400" dirty="0"/>
              <a:t>Marks, T.  et. al. </a:t>
            </a:r>
            <a:r>
              <a:rPr lang="en-US" sz="1400" i="1" dirty="0"/>
              <a:t>Chem. Rev. </a:t>
            </a:r>
            <a:r>
              <a:rPr lang="en-US" sz="1400" b="1" dirty="0"/>
              <a:t>2000</a:t>
            </a:r>
            <a:r>
              <a:rPr lang="en-US" sz="1400" dirty="0"/>
              <a:t>, </a:t>
            </a:r>
            <a:r>
              <a:rPr lang="en-US" sz="1400" i="1" dirty="0"/>
              <a:t>100</a:t>
            </a:r>
            <a:r>
              <a:rPr lang="en-US" sz="1400" dirty="0"/>
              <a:t>, 1391</a:t>
            </a:r>
          </a:p>
        </p:txBody>
      </p:sp>
      <p:graphicFrame>
        <p:nvGraphicFramePr>
          <p:cNvPr id="6" name="对象 5">
            <a:extLst>
              <a:ext uri="{FF2B5EF4-FFF2-40B4-BE49-F238E27FC236}">
                <a16:creationId xmlns:a16="http://schemas.microsoft.com/office/drawing/2014/main" id="{2880531C-9E4E-400A-B8B3-C70370F9FEB7}"/>
              </a:ext>
            </a:extLst>
          </p:cNvPr>
          <p:cNvGraphicFramePr>
            <a:graphicFrameLocks noChangeAspect="1"/>
          </p:cNvGraphicFramePr>
          <p:nvPr>
            <p:extLst>
              <p:ext uri="{D42A27DB-BD31-4B8C-83A1-F6EECF244321}">
                <p14:modId xmlns:p14="http://schemas.microsoft.com/office/powerpoint/2010/main" val="2159960732"/>
              </p:ext>
            </p:extLst>
          </p:nvPr>
        </p:nvGraphicFramePr>
        <p:xfrm>
          <a:off x="382588" y="1452563"/>
          <a:ext cx="8543925" cy="1819275"/>
        </p:xfrm>
        <a:graphic>
          <a:graphicData uri="http://schemas.openxmlformats.org/presentationml/2006/ole">
            <mc:AlternateContent xmlns:mc="http://schemas.openxmlformats.org/markup-compatibility/2006">
              <mc:Choice xmlns:v="urn:schemas-microsoft-com:vml" Requires="v">
                <p:oleObj spid="_x0000_s3158" name="CS ChemDraw Drawing" r:id="rId6" imgW="5456781" imgH="1162293" progId="ChemDraw.Document.6.0">
                  <p:embed/>
                </p:oleObj>
              </mc:Choice>
              <mc:Fallback>
                <p:oleObj name="CS ChemDraw Drawing" r:id="rId6" imgW="5456781" imgH="1162293" progId="ChemDraw.Document.6.0">
                  <p:embed/>
                  <p:pic>
                    <p:nvPicPr>
                      <p:cNvPr id="0" name=""/>
                      <p:cNvPicPr/>
                      <p:nvPr/>
                    </p:nvPicPr>
                    <p:blipFill>
                      <a:blip r:embed="rId7"/>
                      <a:stretch>
                        <a:fillRect/>
                      </a:stretch>
                    </p:blipFill>
                    <p:spPr>
                      <a:xfrm>
                        <a:off x="382588" y="1452563"/>
                        <a:ext cx="8543925" cy="1819275"/>
                      </a:xfrm>
                      <a:prstGeom prst="rect">
                        <a:avLst/>
                      </a:prstGeom>
                    </p:spPr>
                  </p:pic>
                </p:oleObj>
              </mc:Fallback>
            </mc:AlternateContent>
          </a:graphicData>
        </a:graphic>
      </p:graphicFrame>
      <p:pic>
        <p:nvPicPr>
          <p:cNvPr id="8" name="图片 7" descr="图片包含 物体, 天线&#10;&#10;已生成极高可信度的说明">
            <a:extLst>
              <a:ext uri="{FF2B5EF4-FFF2-40B4-BE49-F238E27FC236}">
                <a16:creationId xmlns:a16="http://schemas.microsoft.com/office/drawing/2014/main" id="{D00AA545-BB66-4394-A045-CA454408B9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43977" y="1097914"/>
            <a:ext cx="2362409" cy="1551433"/>
          </a:xfrm>
          <a:prstGeom prst="rect">
            <a:avLst/>
          </a:prstGeom>
        </p:spPr>
      </p:pic>
      <p:sp>
        <p:nvSpPr>
          <p:cNvPr id="9" name="文本框 8">
            <a:extLst>
              <a:ext uri="{FF2B5EF4-FFF2-40B4-BE49-F238E27FC236}">
                <a16:creationId xmlns:a16="http://schemas.microsoft.com/office/drawing/2014/main" id="{C1381FDB-261E-4120-BED5-3E79365F2EC6}"/>
              </a:ext>
            </a:extLst>
          </p:cNvPr>
          <p:cNvSpPr txBox="1"/>
          <p:nvPr/>
        </p:nvSpPr>
        <p:spPr>
          <a:xfrm>
            <a:off x="118262" y="841086"/>
            <a:ext cx="4344010" cy="400110"/>
          </a:xfrm>
          <a:prstGeom prst="rect">
            <a:avLst/>
          </a:prstGeom>
          <a:noFill/>
        </p:spPr>
        <p:txBody>
          <a:bodyPr wrap="none" rtlCol="0">
            <a:spAutoFit/>
          </a:bodyPr>
          <a:lstStyle/>
          <a:p>
            <a:r>
              <a:rPr lang="en-US" sz="2000" b="1" dirty="0"/>
              <a:t>Examples of proposed MAO structures:</a:t>
            </a:r>
          </a:p>
        </p:txBody>
      </p:sp>
      <p:sp>
        <p:nvSpPr>
          <p:cNvPr id="10" name="文本框 9">
            <a:extLst>
              <a:ext uri="{FF2B5EF4-FFF2-40B4-BE49-F238E27FC236}">
                <a16:creationId xmlns:a16="http://schemas.microsoft.com/office/drawing/2014/main" id="{DC1C6ED4-9948-40F6-80FC-EB6CC3558845}"/>
              </a:ext>
            </a:extLst>
          </p:cNvPr>
          <p:cNvSpPr txBox="1"/>
          <p:nvPr/>
        </p:nvSpPr>
        <p:spPr>
          <a:xfrm>
            <a:off x="118262" y="6239950"/>
            <a:ext cx="5595634" cy="400110"/>
          </a:xfrm>
          <a:prstGeom prst="rect">
            <a:avLst/>
          </a:prstGeom>
          <a:noFill/>
        </p:spPr>
        <p:txBody>
          <a:bodyPr wrap="none" rtlCol="0">
            <a:spAutoFit/>
          </a:bodyPr>
          <a:lstStyle/>
          <a:p>
            <a:r>
              <a:rPr lang="en-US" sz="2000" dirty="0"/>
              <a:t>Large excess of MAO to </a:t>
            </a:r>
            <a:r>
              <a:rPr lang="en-US" sz="2000" dirty="0" err="1"/>
              <a:t>Zr</a:t>
            </a:r>
            <a:r>
              <a:rPr lang="en-US" sz="2000" dirty="0"/>
              <a:t> (10</a:t>
            </a:r>
            <a:r>
              <a:rPr lang="en-US" sz="2000" baseline="30000" dirty="0"/>
              <a:t>2</a:t>
            </a:r>
            <a:r>
              <a:rPr lang="en-US" sz="2000" dirty="0"/>
              <a:t> to 10</a:t>
            </a:r>
            <a:r>
              <a:rPr lang="en-US" sz="2000" baseline="30000" dirty="0"/>
              <a:t>4</a:t>
            </a:r>
            <a:r>
              <a:rPr lang="en-US" sz="2000" dirty="0"/>
              <a:t> : 1) is needed.</a:t>
            </a:r>
          </a:p>
        </p:txBody>
      </p:sp>
      <p:sp>
        <p:nvSpPr>
          <p:cNvPr id="11" name="文本框 10">
            <a:extLst>
              <a:ext uri="{FF2B5EF4-FFF2-40B4-BE49-F238E27FC236}">
                <a16:creationId xmlns:a16="http://schemas.microsoft.com/office/drawing/2014/main" id="{15A9A783-72BF-44E1-B8BA-609443684E61}"/>
              </a:ext>
            </a:extLst>
          </p:cNvPr>
          <p:cNvSpPr txBox="1"/>
          <p:nvPr/>
        </p:nvSpPr>
        <p:spPr>
          <a:xfrm>
            <a:off x="118262" y="3386108"/>
            <a:ext cx="2632708" cy="400110"/>
          </a:xfrm>
          <a:prstGeom prst="rect">
            <a:avLst/>
          </a:prstGeom>
          <a:noFill/>
        </p:spPr>
        <p:txBody>
          <a:bodyPr wrap="none" rtlCol="0">
            <a:spAutoFit/>
          </a:bodyPr>
          <a:lstStyle/>
          <a:p>
            <a:r>
              <a:rPr lang="en-US" sz="2000" b="1" dirty="0"/>
              <a:t>Activation Mechanism:</a:t>
            </a:r>
          </a:p>
        </p:txBody>
      </p:sp>
    </p:spTree>
    <p:extLst>
      <p:ext uri="{BB962C8B-B14F-4D97-AF65-F5344CB8AC3E}">
        <p14:creationId xmlns:p14="http://schemas.microsoft.com/office/powerpoint/2010/main" val="975626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DC287-5CAF-45EB-9741-8948ADB7A6C1}"/>
              </a:ext>
            </a:extLst>
          </p:cNvPr>
          <p:cNvSpPr>
            <a:spLocks noGrp="1"/>
          </p:cNvSpPr>
          <p:nvPr>
            <p:ph type="title"/>
          </p:nvPr>
        </p:nvSpPr>
        <p:spPr>
          <a:xfrm>
            <a:off x="0" y="1"/>
            <a:ext cx="9144000" cy="568886"/>
          </a:xfrm>
        </p:spPr>
        <p:txBody>
          <a:bodyPr>
            <a:normAutofit fontScale="90000"/>
          </a:bodyPr>
          <a:lstStyle/>
          <a:p>
            <a:r>
              <a:rPr lang="en-US" sz="3600" dirty="0"/>
              <a:t>Mechanism of Ziegler-Natta Polymerization</a:t>
            </a:r>
          </a:p>
        </p:txBody>
      </p:sp>
      <p:pic>
        <p:nvPicPr>
          <p:cNvPr id="5" name="Picture 4">
            <a:extLst>
              <a:ext uri="{FF2B5EF4-FFF2-40B4-BE49-F238E27FC236}">
                <a16:creationId xmlns:a16="http://schemas.microsoft.com/office/drawing/2014/main" id="{83D08930-C36F-4779-8C45-54E2FE312863}"/>
              </a:ext>
            </a:extLst>
          </p:cNvPr>
          <p:cNvPicPr>
            <a:picLocks noChangeAspect="1"/>
          </p:cNvPicPr>
          <p:nvPr/>
        </p:nvPicPr>
        <p:blipFill>
          <a:blip r:embed="rId3"/>
          <a:stretch>
            <a:fillRect/>
          </a:stretch>
        </p:blipFill>
        <p:spPr>
          <a:xfrm>
            <a:off x="549048" y="613706"/>
            <a:ext cx="5597803" cy="1143538"/>
          </a:xfrm>
          <a:prstGeom prst="rect">
            <a:avLst/>
          </a:prstGeom>
        </p:spPr>
      </p:pic>
      <p:pic>
        <p:nvPicPr>
          <p:cNvPr id="6" name="Picture 5">
            <a:extLst>
              <a:ext uri="{FF2B5EF4-FFF2-40B4-BE49-F238E27FC236}">
                <a16:creationId xmlns:a16="http://schemas.microsoft.com/office/drawing/2014/main" id="{691C015F-A350-4AE3-9D04-42510CC96441}"/>
              </a:ext>
            </a:extLst>
          </p:cNvPr>
          <p:cNvPicPr>
            <a:picLocks noChangeAspect="1"/>
          </p:cNvPicPr>
          <p:nvPr/>
        </p:nvPicPr>
        <p:blipFill>
          <a:blip r:embed="rId4"/>
          <a:stretch>
            <a:fillRect/>
          </a:stretch>
        </p:blipFill>
        <p:spPr>
          <a:xfrm>
            <a:off x="549048" y="1723060"/>
            <a:ext cx="6483123" cy="2453074"/>
          </a:xfrm>
          <a:prstGeom prst="rect">
            <a:avLst/>
          </a:prstGeom>
        </p:spPr>
      </p:pic>
      <p:pic>
        <p:nvPicPr>
          <p:cNvPr id="7" name="Picture 6">
            <a:extLst>
              <a:ext uri="{FF2B5EF4-FFF2-40B4-BE49-F238E27FC236}">
                <a16:creationId xmlns:a16="http://schemas.microsoft.com/office/drawing/2014/main" id="{3D4DF31E-5092-4C3F-BE3B-22C636371246}"/>
              </a:ext>
            </a:extLst>
          </p:cNvPr>
          <p:cNvPicPr>
            <a:picLocks noChangeAspect="1"/>
          </p:cNvPicPr>
          <p:nvPr/>
        </p:nvPicPr>
        <p:blipFill>
          <a:blip r:embed="rId5"/>
          <a:stretch>
            <a:fillRect/>
          </a:stretch>
        </p:blipFill>
        <p:spPr>
          <a:xfrm>
            <a:off x="223368" y="4624469"/>
            <a:ext cx="3768968" cy="2195327"/>
          </a:xfrm>
          <a:prstGeom prst="rect">
            <a:avLst/>
          </a:prstGeom>
        </p:spPr>
      </p:pic>
      <p:pic>
        <p:nvPicPr>
          <p:cNvPr id="8" name="Picture 7">
            <a:extLst>
              <a:ext uri="{FF2B5EF4-FFF2-40B4-BE49-F238E27FC236}">
                <a16:creationId xmlns:a16="http://schemas.microsoft.com/office/drawing/2014/main" id="{43F6AD88-ABA0-4882-A06B-E9661BAED519}"/>
              </a:ext>
            </a:extLst>
          </p:cNvPr>
          <p:cNvPicPr>
            <a:picLocks noChangeAspect="1"/>
          </p:cNvPicPr>
          <p:nvPr/>
        </p:nvPicPr>
        <p:blipFill>
          <a:blip r:embed="rId6"/>
          <a:stretch>
            <a:fillRect/>
          </a:stretch>
        </p:blipFill>
        <p:spPr>
          <a:xfrm>
            <a:off x="4862162" y="4624470"/>
            <a:ext cx="3705225" cy="1781175"/>
          </a:xfrm>
          <a:prstGeom prst="rect">
            <a:avLst/>
          </a:prstGeom>
        </p:spPr>
      </p:pic>
      <p:sp>
        <p:nvSpPr>
          <p:cNvPr id="9" name="TextBox 8">
            <a:extLst>
              <a:ext uri="{FF2B5EF4-FFF2-40B4-BE49-F238E27FC236}">
                <a16:creationId xmlns:a16="http://schemas.microsoft.com/office/drawing/2014/main" id="{3DE8790A-A9A9-4CA8-9BFF-FA04F6C67ECA}"/>
              </a:ext>
            </a:extLst>
          </p:cNvPr>
          <p:cNvSpPr txBox="1"/>
          <p:nvPr/>
        </p:nvSpPr>
        <p:spPr>
          <a:xfrm>
            <a:off x="44846" y="4255138"/>
            <a:ext cx="3487558" cy="369332"/>
          </a:xfrm>
          <a:prstGeom prst="rect">
            <a:avLst/>
          </a:prstGeom>
          <a:noFill/>
        </p:spPr>
        <p:txBody>
          <a:bodyPr wrap="none" rtlCol="0">
            <a:spAutoFit/>
          </a:bodyPr>
          <a:lstStyle/>
          <a:p>
            <a:r>
              <a:rPr lang="en-US" b="1" dirty="0"/>
              <a:t>Evidence of </a:t>
            </a:r>
            <a:r>
              <a:rPr lang="el-GR" b="1" dirty="0"/>
              <a:t>α</a:t>
            </a:r>
            <a:r>
              <a:rPr lang="en-US" b="1" dirty="0"/>
              <a:t>-agnostic interaction:</a:t>
            </a:r>
          </a:p>
        </p:txBody>
      </p:sp>
      <p:sp>
        <p:nvSpPr>
          <p:cNvPr id="10" name="Rectangle 9">
            <a:extLst>
              <a:ext uri="{FF2B5EF4-FFF2-40B4-BE49-F238E27FC236}">
                <a16:creationId xmlns:a16="http://schemas.microsoft.com/office/drawing/2014/main" id="{A3325E1A-FE19-443A-A1E0-0E6B512DBC1A}"/>
              </a:ext>
            </a:extLst>
          </p:cNvPr>
          <p:cNvSpPr/>
          <p:nvPr/>
        </p:nvSpPr>
        <p:spPr>
          <a:xfrm>
            <a:off x="4439198" y="6512020"/>
            <a:ext cx="4704802" cy="307777"/>
          </a:xfrm>
          <a:prstGeom prst="rect">
            <a:avLst/>
          </a:prstGeom>
        </p:spPr>
        <p:txBody>
          <a:bodyPr wrap="square">
            <a:spAutoFit/>
          </a:bodyPr>
          <a:lstStyle/>
          <a:p>
            <a:r>
              <a:rPr lang="de-DE" sz="1400" dirty="0"/>
              <a:t>Brintzinger, H. H. </a:t>
            </a:r>
            <a:r>
              <a:rPr lang="de-DE" sz="1400" i="1" dirty="0"/>
              <a:t>Angew. Chem. Int. Ed. Engl. </a:t>
            </a:r>
            <a:r>
              <a:rPr lang="de-DE" sz="1400" b="1" dirty="0"/>
              <a:t>1990</a:t>
            </a:r>
            <a:r>
              <a:rPr lang="de-DE" sz="1400" dirty="0"/>
              <a:t>, </a:t>
            </a:r>
            <a:r>
              <a:rPr lang="de-DE" sz="1400" i="1" dirty="0"/>
              <a:t>102</a:t>
            </a:r>
            <a:r>
              <a:rPr lang="de-DE" sz="1400" dirty="0"/>
              <a:t>, 1412</a:t>
            </a:r>
            <a:endParaRPr lang="en-US" sz="1400" dirty="0"/>
          </a:p>
        </p:txBody>
      </p:sp>
      <p:sp>
        <p:nvSpPr>
          <p:cNvPr id="11" name="Rectangle 10">
            <a:extLst>
              <a:ext uri="{FF2B5EF4-FFF2-40B4-BE49-F238E27FC236}">
                <a16:creationId xmlns:a16="http://schemas.microsoft.com/office/drawing/2014/main" id="{3243D78A-E81C-4891-AB3D-9C574908FC64}"/>
              </a:ext>
            </a:extLst>
          </p:cNvPr>
          <p:cNvSpPr/>
          <p:nvPr/>
        </p:nvSpPr>
        <p:spPr>
          <a:xfrm>
            <a:off x="5790171" y="4210318"/>
            <a:ext cx="3308983" cy="307777"/>
          </a:xfrm>
          <a:prstGeom prst="rect">
            <a:avLst/>
          </a:prstGeom>
        </p:spPr>
        <p:txBody>
          <a:bodyPr wrap="none">
            <a:spAutoFit/>
          </a:bodyPr>
          <a:lstStyle/>
          <a:p>
            <a:r>
              <a:rPr lang="en-US" sz="1400" dirty="0"/>
              <a:t>Grubbs, R. H. </a:t>
            </a:r>
            <a:r>
              <a:rPr lang="en-US" sz="1400" i="1" dirty="0"/>
              <a:t>Acc. Chem. Res.</a:t>
            </a:r>
            <a:r>
              <a:rPr lang="en-US" sz="1400" dirty="0"/>
              <a:t> </a:t>
            </a:r>
            <a:r>
              <a:rPr lang="en-US" sz="1400" b="1" dirty="0"/>
              <a:t>1996</a:t>
            </a:r>
            <a:r>
              <a:rPr lang="en-US" sz="1400" dirty="0"/>
              <a:t>, </a:t>
            </a:r>
            <a:r>
              <a:rPr lang="en-US" sz="1400" i="1" dirty="0"/>
              <a:t>29</a:t>
            </a:r>
            <a:r>
              <a:rPr lang="en-US" sz="1400" dirty="0"/>
              <a:t>, 85</a:t>
            </a:r>
          </a:p>
        </p:txBody>
      </p:sp>
    </p:spTree>
    <p:extLst>
      <p:ext uri="{BB962C8B-B14F-4D97-AF65-F5344CB8AC3E}">
        <p14:creationId xmlns:p14="http://schemas.microsoft.com/office/powerpoint/2010/main" val="229486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98BB-594A-4946-A3D7-756656B9F3CE}"/>
              </a:ext>
            </a:extLst>
          </p:cNvPr>
          <p:cNvSpPr>
            <a:spLocks noGrp="1"/>
          </p:cNvSpPr>
          <p:nvPr>
            <p:ph type="title"/>
          </p:nvPr>
        </p:nvSpPr>
        <p:spPr>
          <a:xfrm>
            <a:off x="0" y="0"/>
            <a:ext cx="7886700" cy="794759"/>
          </a:xfrm>
        </p:spPr>
        <p:txBody>
          <a:bodyPr>
            <a:normAutofit/>
          </a:bodyPr>
          <a:lstStyle/>
          <a:p>
            <a:r>
              <a:rPr lang="en-US" sz="3600" dirty="0"/>
              <a:t>Stereochemistry of poly-1-alkenes</a:t>
            </a:r>
          </a:p>
        </p:txBody>
      </p:sp>
      <p:pic>
        <p:nvPicPr>
          <p:cNvPr id="4" name="Picture 3">
            <a:extLst>
              <a:ext uri="{FF2B5EF4-FFF2-40B4-BE49-F238E27FC236}">
                <a16:creationId xmlns:a16="http://schemas.microsoft.com/office/drawing/2014/main" id="{EF7090DA-B366-45DF-9F1D-7B4529BDEB21}"/>
              </a:ext>
            </a:extLst>
          </p:cNvPr>
          <p:cNvPicPr>
            <a:picLocks noChangeAspect="1"/>
          </p:cNvPicPr>
          <p:nvPr/>
        </p:nvPicPr>
        <p:blipFill>
          <a:blip r:embed="rId3"/>
          <a:stretch>
            <a:fillRect/>
          </a:stretch>
        </p:blipFill>
        <p:spPr>
          <a:xfrm>
            <a:off x="296290" y="632710"/>
            <a:ext cx="4829175" cy="2962275"/>
          </a:xfrm>
          <a:prstGeom prst="rect">
            <a:avLst/>
          </a:prstGeom>
        </p:spPr>
      </p:pic>
      <p:pic>
        <p:nvPicPr>
          <p:cNvPr id="5" name="Picture 4">
            <a:extLst>
              <a:ext uri="{FF2B5EF4-FFF2-40B4-BE49-F238E27FC236}">
                <a16:creationId xmlns:a16="http://schemas.microsoft.com/office/drawing/2014/main" id="{4C6960EE-B888-4A7F-9B90-FC70BD11BA5B}"/>
              </a:ext>
            </a:extLst>
          </p:cNvPr>
          <p:cNvPicPr>
            <a:picLocks noChangeAspect="1"/>
          </p:cNvPicPr>
          <p:nvPr/>
        </p:nvPicPr>
        <p:blipFill>
          <a:blip r:embed="rId4"/>
          <a:stretch>
            <a:fillRect/>
          </a:stretch>
        </p:blipFill>
        <p:spPr>
          <a:xfrm>
            <a:off x="570993" y="4276761"/>
            <a:ext cx="4581525" cy="2286000"/>
          </a:xfrm>
          <a:prstGeom prst="rect">
            <a:avLst/>
          </a:prstGeom>
        </p:spPr>
      </p:pic>
      <p:pic>
        <p:nvPicPr>
          <p:cNvPr id="6" name="Picture 5">
            <a:extLst>
              <a:ext uri="{FF2B5EF4-FFF2-40B4-BE49-F238E27FC236}">
                <a16:creationId xmlns:a16="http://schemas.microsoft.com/office/drawing/2014/main" id="{4DFAE11A-443B-494B-923B-288C519EEC74}"/>
              </a:ext>
            </a:extLst>
          </p:cNvPr>
          <p:cNvPicPr>
            <a:picLocks noChangeAspect="1"/>
          </p:cNvPicPr>
          <p:nvPr/>
        </p:nvPicPr>
        <p:blipFill>
          <a:blip r:embed="rId5"/>
          <a:stretch>
            <a:fillRect/>
          </a:stretch>
        </p:blipFill>
        <p:spPr>
          <a:xfrm>
            <a:off x="5723510" y="537633"/>
            <a:ext cx="3124200" cy="4791075"/>
          </a:xfrm>
          <a:prstGeom prst="rect">
            <a:avLst/>
          </a:prstGeom>
        </p:spPr>
      </p:pic>
      <p:sp>
        <p:nvSpPr>
          <p:cNvPr id="7" name="TextBox 6">
            <a:extLst>
              <a:ext uri="{FF2B5EF4-FFF2-40B4-BE49-F238E27FC236}">
                <a16:creationId xmlns:a16="http://schemas.microsoft.com/office/drawing/2014/main" id="{3A350395-C18B-40E4-8661-33A9F0EDEE27}"/>
              </a:ext>
            </a:extLst>
          </p:cNvPr>
          <p:cNvSpPr txBox="1"/>
          <p:nvPr/>
        </p:nvSpPr>
        <p:spPr>
          <a:xfrm>
            <a:off x="0" y="3858363"/>
            <a:ext cx="1943737" cy="338554"/>
          </a:xfrm>
          <a:prstGeom prst="rect">
            <a:avLst/>
          </a:prstGeom>
          <a:noFill/>
        </p:spPr>
        <p:txBody>
          <a:bodyPr wrap="none" rtlCol="0">
            <a:spAutoFit/>
          </a:bodyPr>
          <a:lstStyle/>
          <a:p>
            <a:r>
              <a:rPr lang="en-US" sz="1600" dirty="0"/>
              <a:t>m (</a:t>
            </a:r>
            <a:r>
              <a:rPr lang="en-US" sz="1600" dirty="0" err="1"/>
              <a:t>meso</a:t>
            </a:r>
            <a:r>
              <a:rPr lang="en-US" sz="1600" dirty="0"/>
              <a:t>), r (</a:t>
            </a:r>
            <a:r>
              <a:rPr lang="en-US" sz="1600" dirty="0" err="1"/>
              <a:t>racemo</a:t>
            </a:r>
            <a:r>
              <a:rPr lang="en-US" sz="1600" dirty="0"/>
              <a:t>)</a:t>
            </a:r>
          </a:p>
        </p:txBody>
      </p:sp>
      <p:sp>
        <p:nvSpPr>
          <p:cNvPr id="8" name="TextBox 7">
            <a:extLst>
              <a:ext uri="{FF2B5EF4-FFF2-40B4-BE49-F238E27FC236}">
                <a16:creationId xmlns:a16="http://schemas.microsoft.com/office/drawing/2014/main" id="{DABA4622-3538-4F0A-8078-0C794A526F62}"/>
              </a:ext>
            </a:extLst>
          </p:cNvPr>
          <p:cNvSpPr txBox="1"/>
          <p:nvPr/>
        </p:nvSpPr>
        <p:spPr>
          <a:xfrm>
            <a:off x="5723510" y="5573953"/>
            <a:ext cx="3850201" cy="584775"/>
          </a:xfrm>
          <a:prstGeom prst="rect">
            <a:avLst/>
          </a:prstGeom>
          <a:noFill/>
        </p:spPr>
        <p:txBody>
          <a:bodyPr wrap="square" rtlCol="0">
            <a:spAutoFit/>
          </a:bodyPr>
          <a:lstStyle/>
          <a:p>
            <a:r>
              <a:rPr lang="en-US" sz="1600" dirty="0"/>
              <a:t>The </a:t>
            </a:r>
            <a:r>
              <a:rPr lang="en-US" sz="1600" baseline="30000" dirty="0"/>
              <a:t>13</a:t>
            </a:r>
            <a:r>
              <a:rPr lang="en-US" sz="1600" dirty="0"/>
              <a:t>C shift of CH</a:t>
            </a:r>
            <a:r>
              <a:rPr lang="en-US" sz="1600" baseline="-25000" dirty="0"/>
              <a:t>3</a:t>
            </a:r>
            <a:r>
              <a:rPr lang="en-US" sz="1600" dirty="0"/>
              <a:t> is determined by the configurations of two neighboring units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6266CC-A384-48E7-8E1D-0A9284723976}"/>
                  </a:ext>
                </a:extLst>
              </p:cNvPr>
              <p:cNvSpPr txBox="1"/>
              <p:nvPr/>
            </p:nvSpPr>
            <p:spPr>
              <a:xfrm>
                <a:off x="2131642" y="3569662"/>
                <a:ext cx="3219792" cy="577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𝑚𝑚𝑚𝑚</m:t>
                      </m:r>
                      <m:r>
                        <a:rPr lang="en-US" b="0" i="1" smtClean="0">
                          <a:latin typeface="Cambria Math" panose="02040503050406030204" pitchFamily="18" charset="0"/>
                        </a:rPr>
                        <m:t>]</m:t>
                      </m:r>
                      <m:r>
                        <a:rPr lang="en-US" i="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𝑖𝑛𝑡</m:t>
                          </m:r>
                          <m:r>
                            <a:rPr lang="en-US" b="0" i="1" smtClean="0">
                              <a:latin typeface="Cambria Math" panose="02040503050406030204" pitchFamily="18" charset="0"/>
                            </a:rPr>
                            <m:t>(</m:t>
                          </m:r>
                          <m:r>
                            <a:rPr lang="en-US" b="0" i="1" smtClean="0">
                              <a:latin typeface="Cambria Math" panose="02040503050406030204" pitchFamily="18" charset="0"/>
                            </a:rPr>
                            <m:t>𝑚𝑚𝑚𝑚</m:t>
                          </m:r>
                          <m:r>
                            <a:rPr lang="en-US" b="0" i="1" smtClean="0">
                              <a:latin typeface="Cambria Math" panose="02040503050406030204" pitchFamily="18" charset="0"/>
                            </a:rPr>
                            <m:t>)</m:t>
                          </m:r>
                        </m:num>
                        <m:den>
                          <m:r>
                            <m:rPr>
                              <m:sty m:val="p"/>
                            </m:rPr>
                            <a:rPr lang="en-US" b="0" i="0" smtClean="0">
                              <a:latin typeface="Cambria Math" panose="02040503050406030204" pitchFamily="18" charset="0"/>
                            </a:rPr>
                            <m:t>SUM</m:t>
                          </m:r>
                          <m:r>
                            <a:rPr lang="en-US" b="0" i="1" smtClean="0">
                              <a:latin typeface="Cambria Math" panose="02040503050406030204" pitchFamily="18" charset="0"/>
                            </a:rPr>
                            <m:t> [</m:t>
                          </m:r>
                          <m:r>
                            <a:rPr lang="en-US" b="0" i="1" smtClean="0">
                              <a:latin typeface="Cambria Math" panose="02040503050406030204" pitchFamily="18" charset="0"/>
                            </a:rPr>
                            <m:t>𝑖𝑛𝑡</m:t>
                          </m:r>
                          <m:d>
                            <m:dPr>
                              <m:ctrlPr>
                                <a:rPr lang="en-US" b="0" i="1" smtClean="0">
                                  <a:latin typeface="Cambria Math" panose="02040503050406030204" pitchFamily="18" charset="0"/>
                                </a:rPr>
                              </m:ctrlPr>
                            </m:dPr>
                            <m:e>
                              <m:r>
                                <a:rPr lang="en-US" b="0" i="1" smtClean="0">
                                  <a:latin typeface="Cambria Math" panose="02040503050406030204" pitchFamily="18" charset="0"/>
                                </a:rPr>
                                <m:t>𝑝𝑒𝑛𝑡𝑎𝑑</m:t>
                              </m:r>
                            </m:e>
                          </m:d>
                          <m:r>
                            <a:rPr lang="en-US" b="0" i="1" smtClean="0">
                              <a:latin typeface="Cambria Math" panose="02040503050406030204" pitchFamily="18" charset="0"/>
                            </a:rPr>
                            <m:t>]</m:t>
                          </m:r>
                        </m:den>
                      </m:f>
                    </m:oMath>
                  </m:oMathPara>
                </a14:m>
                <a:endParaRPr lang="en-US" dirty="0"/>
              </a:p>
            </p:txBody>
          </p:sp>
        </mc:Choice>
        <mc:Fallback xmlns="">
          <p:sp>
            <p:nvSpPr>
              <p:cNvPr id="9" name="TextBox 8">
                <a:extLst>
                  <a:ext uri="{FF2B5EF4-FFF2-40B4-BE49-F238E27FC236}">
                    <a16:creationId xmlns:a16="http://schemas.microsoft.com/office/drawing/2014/main" id="{8C6266CC-A384-48E7-8E1D-0A9284723976}"/>
                  </a:ext>
                </a:extLst>
              </p:cNvPr>
              <p:cNvSpPr txBox="1">
                <a:spLocks noRot="1" noChangeAspect="1" noMove="1" noResize="1" noEditPoints="1" noAdjustHandles="1" noChangeArrowheads="1" noChangeShapeType="1" noTextEdit="1"/>
              </p:cNvSpPr>
              <p:nvPr/>
            </p:nvSpPr>
            <p:spPr>
              <a:xfrm>
                <a:off x="2131642" y="3569662"/>
                <a:ext cx="3219792" cy="577402"/>
              </a:xfrm>
              <a:prstGeom prst="rect">
                <a:avLst/>
              </a:prstGeom>
              <a:blipFill>
                <a:blip r:embed="rId6"/>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994236C0-F0CF-43CC-9BD3-4E66E70562B7}"/>
              </a:ext>
            </a:extLst>
          </p:cNvPr>
          <p:cNvSpPr txBox="1"/>
          <p:nvPr/>
        </p:nvSpPr>
        <p:spPr>
          <a:xfrm>
            <a:off x="7083073" y="685541"/>
            <a:ext cx="2199833" cy="369332"/>
          </a:xfrm>
          <a:prstGeom prst="rect">
            <a:avLst/>
          </a:prstGeom>
          <a:noFill/>
        </p:spPr>
        <p:txBody>
          <a:bodyPr wrap="none" rtlCol="0">
            <a:spAutoFit/>
          </a:bodyPr>
          <a:lstStyle/>
          <a:p>
            <a:r>
              <a:rPr lang="en-US" baseline="30000" dirty="0"/>
              <a:t>13</a:t>
            </a:r>
            <a:r>
              <a:rPr lang="en-US" dirty="0"/>
              <a:t>C NMR (Me region) </a:t>
            </a:r>
          </a:p>
        </p:txBody>
      </p:sp>
      <p:sp>
        <p:nvSpPr>
          <p:cNvPr id="11" name="TextBox 10">
            <a:extLst>
              <a:ext uri="{FF2B5EF4-FFF2-40B4-BE49-F238E27FC236}">
                <a16:creationId xmlns:a16="http://schemas.microsoft.com/office/drawing/2014/main" id="{69DC2D4B-9158-4ADF-A5D3-1B43EACB4AD5}"/>
              </a:ext>
            </a:extLst>
          </p:cNvPr>
          <p:cNvSpPr txBox="1"/>
          <p:nvPr/>
        </p:nvSpPr>
        <p:spPr>
          <a:xfrm>
            <a:off x="7285610" y="1377144"/>
            <a:ext cx="1818126" cy="646331"/>
          </a:xfrm>
          <a:prstGeom prst="rect">
            <a:avLst/>
          </a:prstGeom>
          <a:noFill/>
        </p:spPr>
        <p:txBody>
          <a:bodyPr wrap="none" rtlCol="0">
            <a:spAutoFit/>
          </a:bodyPr>
          <a:lstStyle/>
          <a:p>
            <a:r>
              <a:rPr lang="en-US" dirty="0"/>
              <a:t>Isotactic PP</a:t>
            </a:r>
          </a:p>
          <a:p>
            <a:r>
              <a:rPr lang="en-US" dirty="0"/>
              <a:t>([</a:t>
            </a:r>
            <a:r>
              <a:rPr lang="en-US" i="1" dirty="0" err="1"/>
              <a:t>mmmm</a:t>
            </a:r>
            <a:r>
              <a:rPr lang="en-US" dirty="0"/>
              <a:t>] &gt; 90%)</a:t>
            </a:r>
          </a:p>
        </p:txBody>
      </p:sp>
      <p:sp>
        <p:nvSpPr>
          <p:cNvPr id="12" name="Rectangle 11">
            <a:extLst>
              <a:ext uri="{FF2B5EF4-FFF2-40B4-BE49-F238E27FC236}">
                <a16:creationId xmlns:a16="http://schemas.microsoft.com/office/drawing/2014/main" id="{404BF163-8EA6-4D05-8A45-945CE4CF9E22}"/>
              </a:ext>
            </a:extLst>
          </p:cNvPr>
          <p:cNvSpPr/>
          <p:nvPr/>
        </p:nvSpPr>
        <p:spPr>
          <a:xfrm>
            <a:off x="7886700" y="3890753"/>
            <a:ext cx="1093441" cy="369332"/>
          </a:xfrm>
          <a:prstGeom prst="rect">
            <a:avLst/>
          </a:prstGeom>
        </p:spPr>
        <p:txBody>
          <a:bodyPr wrap="none">
            <a:spAutoFit/>
          </a:bodyPr>
          <a:lstStyle/>
          <a:p>
            <a:r>
              <a:rPr lang="en-US" dirty="0"/>
              <a:t>atactic PP</a:t>
            </a:r>
          </a:p>
        </p:txBody>
      </p:sp>
      <p:sp>
        <p:nvSpPr>
          <p:cNvPr id="13" name="Rectangle 12">
            <a:extLst>
              <a:ext uri="{FF2B5EF4-FFF2-40B4-BE49-F238E27FC236}">
                <a16:creationId xmlns:a16="http://schemas.microsoft.com/office/drawing/2014/main" id="{EFF22052-09B0-46C4-B8C3-3187BC82161D}"/>
              </a:ext>
            </a:extLst>
          </p:cNvPr>
          <p:cNvSpPr/>
          <p:nvPr/>
        </p:nvSpPr>
        <p:spPr>
          <a:xfrm>
            <a:off x="4171986" y="6614190"/>
            <a:ext cx="5110920" cy="307777"/>
          </a:xfrm>
          <a:prstGeom prst="rect">
            <a:avLst/>
          </a:prstGeom>
        </p:spPr>
        <p:txBody>
          <a:bodyPr wrap="square">
            <a:spAutoFit/>
          </a:bodyPr>
          <a:lstStyle/>
          <a:p>
            <a:r>
              <a:rPr lang="de-DE" sz="1400" dirty="0">
                <a:latin typeface="Helvetica" panose="020B0604020202020204" pitchFamily="34" charset="0"/>
              </a:rPr>
              <a:t>Brintzinger, H-H. </a:t>
            </a:r>
            <a:r>
              <a:rPr lang="de-DE" sz="1400" i="1" dirty="0">
                <a:latin typeface="Helvetica-Oblique"/>
              </a:rPr>
              <a:t>Angew. Chem. Int. Ed. Engl</a:t>
            </a:r>
            <a:r>
              <a:rPr lang="de-DE" sz="1400" dirty="0">
                <a:latin typeface="Helvetica" panose="020B0604020202020204" pitchFamily="34" charset="0"/>
              </a:rPr>
              <a:t>. </a:t>
            </a:r>
            <a:r>
              <a:rPr lang="de-DE" sz="1400" b="1" dirty="0">
                <a:latin typeface="Helvetica-Bold"/>
              </a:rPr>
              <a:t>1995</a:t>
            </a:r>
            <a:r>
              <a:rPr lang="de-DE" sz="1400" dirty="0">
                <a:latin typeface="Helvetica" panose="020B0604020202020204" pitchFamily="34" charset="0"/>
              </a:rPr>
              <a:t>, </a:t>
            </a:r>
            <a:r>
              <a:rPr lang="de-DE" sz="1400" i="1" dirty="0">
                <a:latin typeface="Helvetica" panose="020B0604020202020204" pitchFamily="34" charset="0"/>
              </a:rPr>
              <a:t>34</a:t>
            </a:r>
            <a:r>
              <a:rPr lang="de-DE" sz="1400" dirty="0">
                <a:latin typeface="Helvetica" panose="020B0604020202020204" pitchFamily="34" charset="0"/>
              </a:rPr>
              <a:t>, 1143</a:t>
            </a:r>
            <a:endParaRPr lang="en-US" sz="1400" dirty="0"/>
          </a:p>
        </p:txBody>
      </p:sp>
    </p:spTree>
    <p:extLst>
      <p:ext uri="{BB962C8B-B14F-4D97-AF65-F5344CB8AC3E}">
        <p14:creationId xmlns:p14="http://schemas.microsoft.com/office/powerpoint/2010/main" val="284883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F5BE-2372-451B-AAA1-46EF0440DC4B}"/>
              </a:ext>
            </a:extLst>
          </p:cNvPr>
          <p:cNvSpPr>
            <a:spLocks noGrp="1"/>
          </p:cNvSpPr>
          <p:nvPr>
            <p:ph type="title"/>
          </p:nvPr>
        </p:nvSpPr>
        <p:spPr>
          <a:xfrm>
            <a:off x="0" y="18256"/>
            <a:ext cx="7886700" cy="554312"/>
          </a:xfrm>
        </p:spPr>
        <p:txBody>
          <a:bodyPr>
            <a:normAutofit fontScale="90000"/>
          </a:bodyPr>
          <a:lstStyle/>
          <a:p>
            <a:r>
              <a:rPr lang="en-US" sz="3600" dirty="0"/>
              <a:t>Stereochemical Control</a:t>
            </a:r>
          </a:p>
        </p:txBody>
      </p:sp>
      <p:pic>
        <p:nvPicPr>
          <p:cNvPr id="4" name="Picture 3">
            <a:extLst>
              <a:ext uri="{FF2B5EF4-FFF2-40B4-BE49-F238E27FC236}">
                <a16:creationId xmlns:a16="http://schemas.microsoft.com/office/drawing/2014/main" id="{760BBBB2-F325-48F8-811C-6D75E2123263}"/>
              </a:ext>
            </a:extLst>
          </p:cNvPr>
          <p:cNvPicPr>
            <a:picLocks noChangeAspect="1"/>
          </p:cNvPicPr>
          <p:nvPr/>
        </p:nvPicPr>
        <p:blipFill>
          <a:blip r:embed="rId3"/>
          <a:stretch>
            <a:fillRect/>
          </a:stretch>
        </p:blipFill>
        <p:spPr>
          <a:xfrm>
            <a:off x="399046" y="2971536"/>
            <a:ext cx="6477000" cy="3228975"/>
          </a:xfrm>
          <a:prstGeom prst="rect">
            <a:avLst/>
          </a:prstGeom>
        </p:spPr>
      </p:pic>
      <p:pic>
        <p:nvPicPr>
          <p:cNvPr id="5" name="Picture 4">
            <a:extLst>
              <a:ext uri="{FF2B5EF4-FFF2-40B4-BE49-F238E27FC236}">
                <a16:creationId xmlns:a16="http://schemas.microsoft.com/office/drawing/2014/main" id="{2D09622B-F0F4-4AE0-AD12-278E489F1A76}"/>
              </a:ext>
            </a:extLst>
          </p:cNvPr>
          <p:cNvPicPr>
            <a:picLocks noChangeAspect="1"/>
          </p:cNvPicPr>
          <p:nvPr/>
        </p:nvPicPr>
        <p:blipFill>
          <a:blip r:embed="rId4"/>
          <a:stretch>
            <a:fillRect/>
          </a:stretch>
        </p:blipFill>
        <p:spPr>
          <a:xfrm>
            <a:off x="1083486" y="822842"/>
            <a:ext cx="6324600" cy="1590675"/>
          </a:xfrm>
          <a:prstGeom prst="rect">
            <a:avLst/>
          </a:prstGeom>
        </p:spPr>
      </p:pic>
      <p:sp>
        <p:nvSpPr>
          <p:cNvPr id="6" name="TextBox 5">
            <a:extLst>
              <a:ext uri="{FF2B5EF4-FFF2-40B4-BE49-F238E27FC236}">
                <a16:creationId xmlns:a16="http://schemas.microsoft.com/office/drawing/2014/main" id="{2D301012-7E6C-44EF-BFDE-AFCAF992278A}"/>
              </a:ext>
            </a:extLst>
          </p:cNvPr>
          <p:cNvSpPr txBox="1"/>
          <p:nvPr/>
        </p:nvSpPr>
        <p:spPr>
          <a:xfrm>
            <a:off x="181897" y="424842"/>
            <a:ext cx="3220562" cy="369332"/>
          </a:xfrm>
          <a:prstGeom prst="rect">
            <a:avLst/>
          </a:prstGeom>
          <a:noFill/>
        </p:spPr>
        <p:txBody>
          <a:bodyPr wrap="none" rtlCol="0">
            <a:spAutoFit/>
          </a:bodyPr>
          <a:lstStyle/>
          <a:p>
            <a:r>
              <a:rPr lang="en-US" dirty="0"/>
              <a:t>General symmetry classification:</a:t>
            </a:r>
          </a:p>
        </p:txBody>
      </p:sp>
      <p:sp>
        <p:nvSpPr>
          <p:cNvPr id="8" name="TextBox 7">
            <a:extLst>
              <a:ext uri="{FF2B5EF4-FFF2-40B4-BE49-F238E27FC236}">
                <a16:creationId xmlns:a16="http://schemas.microsoft.com/office/drawing/2014/main" id="{BB0685CA-A0C8-44DD-9AE6-923AAB5F46D7}"/>
              </a:ext>
            </a:extLst>
          </p:cNvPr>
          <p:cNvSpPr txBox="1"/>
          <p:nvPr/>
        </p:nvSpPr>
        <p:spPr>
          <a:xfrm>
            <a:off x="2665952" y="2694447"/>
            <a:ext cx="2313454"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dirty="0"/>
              <a:t>[</a:t>
            </a:r>
            <a:r>
              <a:rPr lang="en-US" dirty="0" err="1"/>
              <a:t>mmmr</a:t>
            </a:r>
            <a:r>
              <a:rPr lang="en-US" dirty="0"/>
              <a:t>]:[</a:t>
            </a:r>
            <a:r>
              <a:rPr lang="en-US" dirty="0" err="1"/>
              <a:t>mmrm</a:t>
            </a:r>
            <a:r>
              <a:rPr lang="en-US" dirty="0"/>
              <a:t>] = 1:1</a:t>
            </a:r>
          </a:p>
        </p:txBody>
      </p:sp>
      <p:sp>
        <p:nvSpPr>
          <p:cNvPr id="9" name="TextBox 8">
            <a:extLst>
              <a:ext uri="{FF2B5EF4-FFF2-40B4-BE49-F238E27FC236}">
                <a16:creationId xmlns:a16="http://schemas.microsoft.com/office/drawing/2014/main" id="{C3110DC1-BA28-4AC6-BD7B-B5A05096370D}"/>
              </a:ext>
            </a:extLst>
          </p:cNvPr>
          <p:cNvSpPr txBox="1"/>
          <p:nvPr/>
        </p:nvSpPr>
        <p:spPr>
          <a:xfrm>
            <a:off x="2517491" y="6039480"/>
            <a:ext cx="322556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dirty="0"/>
              <a:t>[</a:t>
            </a:r>
            <a:r>
              <a:rPr lang="en-US" dirty="0" err="1"/>
              <a:t>mmmr</a:t>
            </a:r>
            <a:r>
              <a:rPr lang="en-US" dirty="0"/>
              <a:t>]:[</a:t>
            </a:r>
            <a:r>
              <a:rPr lang="en-US" dirty="0" err="1"/>
              <a:t>mmrm</a:t>
            </a:r>
            <a:r>
              <a:rPr lang="en-US" dirty="0"/>
              <a:t>]:[</a:t>
            </a:r>
            <a:r>
              <a:rPr lang="en-US" dirty="0" err="1"/>
              <a:t>mrrm</a:t>
            </a:r>
            <a:r>
              <a:rPr lang="en-US" dirty="0"/>
              <a:t>] = 2:2:1</a:t>
            </a:r>
          </a:p>
        </p:txBody>
      </p:sp>
      <p:pic>
        <p:nvPicPr>
          <p:cNvPr id="10" name="Picture 9">
            <a:extLst>
              <a:ext uri="{FF2B5EF4-FFF2-40B4-BE49-F238E27FC236}">
                <a16:creationId xmlns:a16="http://schemas.microsoft.com/office/drawing/2014/main" id="{655E7471-D882-4430-8928-085693E32C92}"/>
              </a:ext>
            </a:extLst>
          </p:cNvPr>
          <p:cNvPicPr>
            <a:picLocks noChangeAspect="1"/>
          </p:cNvPicPr>
          <p:nvPr/>
        </p:nvPicPr>
        <p:blipFill>
          <a:blip r:embed="rId5"/>
          <a:stretch>
            <a:fillRect/>
          </a:stretch>
        </p:blipFill>
        <p:spPr>
          <a:xfrm>
            <a:off x="7519082" y="3063779"/>
            <a:ext cx="898198" cy="898198"/>
          </a:xfrm>
          <a:prstGeom prst="rect">
            <a:avLst/>
          </a:prstGeom>
        </p:spPr>
      </p:pic>
      <p:sp>
        <p:nvSpPr>
          <p:cNvPr id="13" name="Rectangle 12">
            <a:extLst>
              <a:ext uri="{FF2B5EF4-FFF2-40B4-BE49-F238E27FC236}">
                <a16:creationId xmlns:a16="http://schemas.microsoft.com/office/drawing/2014/main" id="{9ED4070D-EFEF-4EF4-95D1-63364115BD8A}"/>
              </a:ext>
            </a:extLst>
          </p:cNvPr>
          <p:cNvSpPr/>
          <p:nvPr/>
        </p:nvSpPr>
        <p:spPr>
          <a:xfrm>
            <a:off x="56614" y="6556489"/>
            <a:ext cx="4621040" cy="307777"/>
          </a:xfrm>
          <a:prstGeom prst="rect">
            <a:avLst/>
          </a:prstGeom>
        </p:spPr>
        <p:txBody>
          <a:bodyPr wrap="square">
            <a:spAutoFit/>
          </a:bodyPr>
          <a:lstStyle/>
          <a:p>
            <a:r>
              <a:rPr lang="en-US" sz="1400" dirty="0">
                <a:latin typeface="Helvetica" panose="020B0604020202020204" pitchFamily="34" charset="0"/>
              </a:rPr>
              <a:t>Coates, G. W.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1223</a:t>
            </a:r>
            <a:endParaRPr lang="en-US" sz="1400" dirty="0"/>
          </a:p>
        </p:txBody>
      </p:sp>
    </p:spTree>
    <p:extLst>
      <p:ext uri="{BB962C8B-B14F-4D97-AF65-F5344CB8AC3E}">
        <p14:creationId xmlns:p14="http://schemas.microsoft.com/office/powerpoint/2010/main" val="1296413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A968-BBDB-47B6-A488-DF8167A7E327}"/>
              </a:ext>
            </a:extLst>
          </p:cNvPr>
          <p:cNvSpPr>
            <a:spLocks noGrp="1"/>
          </p:cNvSpPr>
          <p:nvPr>
            <p:ph type="title"/>
          </p:nvPr>
        </p:nvSpPr>
        <p:spPr>
          <a:xfrm>
            <a:off x="0" y="0"/>
            <a:ext cx="9144000" cy="662781"/>
          </a:xfrm>
        </p:spPr>
        <p:txBody>
          <a:bodyPr>
            <a:normAutofit/>
          </a:bodyPr>
          <a:lstStyle/>
          <a:p>
            <a:r>
              <a:rPr lang="en-US" sz="3600" dirty="0"/>
              <a:t>C</a:t>
            </a:r>
            <a:r>
              <a:rPr lang="en-US" sz="3600" baseline="-25000" dirty="0"/>
              <a:t>2</a:t>
            </a:r>
            <a:r>
              <a:rPr lang="en-US" sz="3600" dirty="0"/>
              <a:t>-Symmetric Catalysts for Isotactic Polymers</a:t>
            </a:r>
          </a:p>
        </p:txBody>
      </p:sp>
      <p:pic>
        <p:nvPicPr>
          <p:cNvPr id="5" name="Picture 4">
            <a:extLst>
              <a:ext uri="{FF2B5EF4-FFF2-40B4-BE49-F238E27FC236}">
                <a16:creationId xmlns:a16="http://schemas.microsoft.com/office/drawing/2014/main" id="{938D5708-5CA0-4C65-BA49-E018C9EFE4F4}"/>
              </a:ext>
            </a:extLst>
          </p:cNvPr>
          <p:cNvPicPr>
            <a:picLocks noChangeAspect="1"/>
          </p:cNvPicPr>
          <p:nvPr/>
        </p:nvPicPr>
        <p:blipFill>
          <a:blip r:embed="rId4"/>
          <a:stretch>
            <a:fillRect/>
          </a:stretch>
        </p:blipFill>
        <p:spPr>
          <a:xfrm>
            <a:off x="1596593" y="637171"/>
            <a:ext cx="1007457" cy="870540"/>
          </a:xfrm>
          <a:prstGeom prst="rect">
            <a:avLst/>
          </a:prstGeom>
        </p:spPr>
      </p:pic>
      <p:graphicFrame>
        <p:nvGraphicFramePr>
          <p:cNvPr id="6" name="Object 5">
            <a:extLst>
              <a:ext uri="{FF2B5EF4-FFF2-40B4-BE49-F238E27FC236}">
                <a16:creationId xmlns:a16="http://schemas.microsoft.com/office/drawing/2014/main" id="{4D895291-8507-43DA-8E6E-4BF412FB17BC}"/>
              </a:ext>
            </a:extLst>
          </p:cNvPr>
          <p:cNvGraphicFramePr>
            <a:graphicFrameLocks noChangeAspect="1"/>
          </p:cNvGraphicFramePr>
          <p:nvPr>
            <p:extLst>
              <p:ext uri="{D42A27DB-BD31-4B8C-83A1-F6EECF244321}">
                <p14:modId xmlns:p14="http://schemas.microsoft.com/office/powerpoint/2010/main" val="695957699"/>
              </p:ext>
            </p:extLst>
          </p:nvPr>
        </p:nvGraphicFramePr>
        <p:xfrm>
          <a:off x="860419" y="1244761"/>
          <a:ext cx="5130800" cy="1058863"/>
        </p:xfrm>
        <a:graphic>
          <a:graphicData uri="http://schemas.openxmlformats.org/presentationml/2006/ole">
            <mc:AlternateContent xmlns:mc="http://schemas.openxmlformats.org/markup-compatibility/2006">
              <mc:Choice xmlns:v="urn:schemas-microsoft-com:vml" Requires="v">
                <p:oleObj spid="_x0000_s4158" name="CS ChemDraw Drawing" r:id="rId5" imgW="3779214" imgH="779841" progId="ChemDraw.Document.6.0">
                  <p:embed/>
                </p:oleObj>
              </mc:Choice>
              <mc:Fallback>
                <p:oleObj name="CS ChemDraw Drawing" r:id="rId5" imgW="3779214" imgH="779841" progId="ChemDraw.Document.6.0">
                  <p:embed/>
                  <p:pic>
                    <p:nvPicPr>
                      <p:cNvPr id="0" name=""/>
                      <p:cNvPicPr/>
                      <p:nvPr/>
                    </p:nvPicPr>
                    <p:blipFill>
                      <a:blip r:embed="rId6"/>
                      <a:stretch>
                        <a:fillRect/>
                      </a:stretch>
                    </p:blipFill>
                    <p:spPr>
                      <a:xfrm>
                        <a:off x="860419" y="1244761"/>
                        <a:ext cx="5130800" cy="1058863"/>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3DE4012D-EECC-44DF-8229-AE8099D8898E}"/>
              </a:ext>
            </a:extLst>
          </p:cNvPr>
          <p:cNvSpPr/>
          <p:nvPr/>
        </p:nvSpPr>
        <p:spPr>
          <a:xfrm>
            <a:off x="4151317" y="2268363"/>
            <a:ext cx="4992683" cy="307777"/>
          </a:xfrm>
          <a:prstGeom prst="rect">
            <a:avLst/>
          </a:prstGeom>
        </p:spPr>
        <p:txBody>
          <a:bodyPr wrap="square">
            <a:spAutoFit/>
          </a:bodyPr>
          <a:lstStyle/>
          <a:p>
            <a:r>
              <a:rPr lang="de-DE" sz="1400" dirty="0">
                <a:latin typeface="Helvetica" panose="020B0604020202020204" pitchFamily="34" charset="0"/>
              </a:rPr>
              <a:t>Brintzinger, H-H. </a:t>
            </a:r>
            <a:r>
              <a:rPr lang="de-DE" sz="1400" i="1" dirty="0">
                <a:latin typeface="Helvetica" panose="020B0604020202020204" pitchFamily="34" charset="0"/>
              </a:rPr>
              <a:t>Angew. Chem. Int. Ed. Engl</a:t>
            </a:r>
            <a:r>
              <a:rPr lang="de-DE" sz="1400" dirty="0">
                <a:latin typeface="Helvetica" panose="020B0604020202020204" pitchFamily="34" charset="0"/>
              </a:rPr>
              <a:t>. </a:t>
            </a:r>
            <a:r>
              <a:rPr lang="de-DE" sz="1400" b="1" dirty="0">
                <a:latin typeface="Helvetica-Bold"/>
              </a:rPr>
              <a:t>1985</a:t>
            </a:r>
            <a:r>
              <a:rPr lang="de-DE" sz="1400" dirty="0">
                <a:latin typeface="Helvetica" panose="020B0604020202020204" pitchFamily="34" charset="0"/>
              </a:rPr>
              <a:t>, </a:t>
            </a:r>
            <a:r>
              <a:rPr lang="de-DE" sz="1400" i="1" dirty="0">
                <a:latin typeface="Helvetica" panose="020B0604020202020204" pitchFamily="34" charset="0"/>
              </a:rPr>
              <a:t>24</a:t>
            </a:r>
            <a:r>
              <a:rPr lang="de-DE" sz="1400" dirty="0">
                <a:latin typeface="Helvetica" panose="020B0604020202020204" pitchFamily="34" charset="0"/>
              </a:rPr>
              <a:t>, 507</a:t>
            </a:r>
            <a:endParaRPr lang="en-US" sz="1400" dirty="0"/>
          </a:p>
        </p:txBody>
      </p:sp>
      <p:pic>
        <p:nvPicPr>
          <p:cNvPr id="8" name="Picture 7">
            <a:extLst>
              <a:ext uri="{FF2B5EF4-FFF2-40B4-BE49-F238E27FC236}">
                <a16:creationId xmlns:a16="http://schemas.microsoft.com/office/drawing/2014/main" id="{BE8BD607-84E3-4709-9EBC-FCCCDBE2B1FB}"/>
              </a:ext>
            </a:extLst>
          </p:cNvPr>
          <p:cNvPicPr>
            <a:picLocks noChangeAspect="1"/>
          </p:cNvPicPr>
          <p:nvPr/>
        </p:nvPicPr>
        <p:blipFill>
          <a:blip r:embed="rId7"/>
          <a:stretch>
            <a:fillRect/>
          </a:stretch>
        </p:blipFill>
        <p:spPr>
          <a:xfrm>
            <a:off x="2164778" y="2839091"/>
            <a:ext cx="1104900" cy="1419225"/>
          </a:xfrm>
          <a:prstGeom prst="rect">
            <a:avLst/>
          </a:prstGeom>
        </p:spPr>
      </p:pic>
      <p:pic>
        <p:nvPicPr>
          <p:cNvPr id="9" name="Picture 8">
            <a:extLst>
              <a:ext uri="{FF2B5EF4-FFF2-40B4-BE49-F238E27FC236}">
                <a16:creationId xmlns:a16="http://schemas.microsoft.com/office/drawing/2014/main" id="{7DBECF4D-DE95-4B57-B9D3-7578A841746D}"/>
              </a:ext>
            </a:extLst>
          </p:cNvPr>
          <p:cNvPicPr>
            <a:picLocks noChangeAspect="1"/>
          </p:cNvPicPr>
          <p:nvPr/>
        </p:nvPicPr>
        <p:blipFill>
          <a:blip r:embed="rId8"/>
          <a:stretch>
            <a:fillRect/>
          </a:stretch>
        </p:blipFill>
        <p:spPr>
          <a:xfrm>
            <a:off x="3510518" y="2813839"/>
            <a:ext cx="942975" cy="1390650"/>
          </a:xfrm>
          <a:prstGeom prst="rect">
            <a:avLst/>
          </a:prstGeom>
        </p:spPr>
      </p:pic>
      <p:pic>
        <p:nvPicPr>
          <p:cNvPr id="10" name="Picture 9">
            <a:extLst>
              <a:ext uri="{FF2B5EF4-FFF2-40B4-BE49-F238E27FC236}">
                <a16:creationId xmlns:a16="http://schemas.microsoft.com/office/drawing/2014/main" id="{CB4A73C8-8B64-494D-B0E9-C7104DF49102}"/>
              </a:ext>
            </a:extLst>
          </p:cNvPr>
          <p:cNvPicPr>
            <a:picLocks noChangeAspect="1"/>
          </p:cNvPicPr>
          <p:nvPr/>
        </p:nvPicPr>
        <p:blipFill>
          <a:blip r:embed="rId9"/>
          <a:stretch>
            <a:fillRect/>
          </a:stretch>
        </p:blipFill>
        <p:spPr>
          <a:xfrm>
            <a:off x="4608741" y="2688719"/>
            <a:ext cx="1190625" cy="1400175"/>
          </a:xfrm>
          <a:prstGeom prst="rect">
            <a:avLst/>
          </a:prstGeom>
        </p:spPr>
      </p:pic>
      <p:pic>
        <p:nvPicPr>
          <p:cNvPr id="11" name="Picture 10">
            <a:extLst>
              <a:ext uri="{FF2B5EF4-FFF2-40B4-BE49-F238E27FC236}">
                <a16:creationId xmlns:a16="http://schemas.microsoft.com/office/drawing/2014/main" id="{92BB7F45-AFD2-46EB-9B0F-6BF6A9BAFD93}"/>
              </a:ext>
            </a:extLst>
          </p:cNvPr>
          <p:cNvPicPr>
            <a:picLocks noChangeAspect="1"/>
          </p:cNvPicPr>
          <p:nvPr/>
        </p:nvPicPr>
        <p:blipFill>
          <a:blip r:embed="rId10"/>
          <a:stretch>
            <a:fillRect/>
          </a:stretch>
        </p:blipFill>
        <p:spPr>
          <a:xfrm>
            <a:off x="5954614" y="2708631"/>
            <a:ext cx="1743075" cy="1743075"/>
          </a:xfrm>
          <a:prstGeom prst="rect">
            <a:avLst/>
          </a:prstGeom>
        </p:spPr>
      </p:pic>
      <p:pic>
        <p:nvPicPr>
          <p:cNvPr id="12" name="Picture 11">
            <a:extLst>
              <a:ext uri="{FF2B5EF4-FFF2-40B4-BE49-F238E27FC236}">
                <a16:creationId xmlns:a16="http://schemas.microsoft.com/office/drawing/2014/main" id="{B4982343-A8FE-40B8-95E8-E1B6E8D2761F}"/>
              </a:ext>
            </a:extLst>
          </p:cNvPr>
          <p:cNvPicPr>
            <a:picLocks noChangeAspect="1"/>
          </p:cNvPicPr>
          <p:nvPr/>
        </p:nvPicPr>
        <p:blipFill>
          <a:blip r:embed="rId11"/>
          <a:stretch>
            <a:fillRect/>
          </a:stretch>
        </p:blipFill>
        <p:spPr>
          <a:xfrm>
            <a:off x="659833" y="4349474"/>
            <a:ext cx="3888433" cy="2505129"/>
          </a:xfrm>
          <a:prstGeom prst="rect">
            <a:avLst/>
          </a:prstGeom>
        </p:spPr>
      </p:pic>
      <p:sp>
        <p:nvSpPr>
          <p:cNvPr id="13" name="Rectangle 12">
            <a:extLst>
              <a:ext uri="{FF2B5EF4-FFF2-40B4-BE49-F238E27FC236}">
                <a16:creationId xmlns:a16="http://schemas.microsoft.com/office/drawing/2014/main" id="{224C73F6-3F2B-4077-984A-CA1C3159A51D}"/>
              </a:ext>
            </a:extLst>
          </p:cNvPr>
          <p:cNvSpPr/>
          <p:nvPr/>
        </p:nvSpPr>
        <p:spPr>
          <a:xfrm>
            <a:off x="5449010" y="6379616"/>
            <a:ext cx="3788993" cy="307777"/>
          </a:xfrm>
          <a:prstGeom prst="rect">
            <a:avLst/>
          </a:prstGeom>
        </p:spPr>
        <p:txBody>
          <a:bodyPr wrap="square">
            <a:spAutoFit/>
          </a:bodyPr>
          <a:lstStyle/>
          <a:p>
            <a:r>
              <a:rPr lang="en-US" sz="1400" dirty="0">
                <a:latin typeface="Helvetica" panose="020B0604020202020204" pitchFamily="34" charset="0"/>
              </a:rPr>
              <a:t>Coates, G. W.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1223</a:t>
            </a:r>
            <a:endParaRPr lang="en-US" sz="1400" dirty="0"/>
          </a:p>
        </p:txBody>
      </p:sp>
      <p:sp>
        <p:nvSpPr>
          <p:cNvPr id="14" name="TextBox 13">
            <a:extLst>
              <a:ext uri="{FF2B5EF4-FFF2-40B4-BE49-F238E27FC236}">
                <a16:creationId xmlns:a16="http://schemas.microsoft.com/office/drawing/2014/main" id="{75551357-8DF1-4403-B9EF-E258E9023BA6}"/>
              </a:ext>
            </a:extLst>
          </p:cNvPr>
          <p:cNvSpPr txBox="1"/>
          <p:nvPr/>
        </p:nvSpPr>
        <p:spPr>
          <a:xfrm>
            <a:off x="4608741" y="4807296"/>
            <a:ext cx="4332304" cy="923330"/>
          </a:xfrm>
          <a:prstGeom prst="rect">
            <a:avLst/>
          </a:prstGeom>
          <a:noFill/>
        </p:spPr>
        <p:txBody>
          <a:bodyPr wrap="square" rtlCol="0">
            <a:spAutoFit/>
          </a:bodyPr>
          <a:lstStyle/>
          <a:p>
            <a:pPr algn="just"/>
            <a:r>
              <a:rPr lang="en-US" b="1" dirty="0"/>
              <a:t>The most successful </a:t>
            </a:r>
            <a:r>
              <a:rPr lang="en-US" dirty="0"/>
              <a:t>catalysts are those with rigid C</a:t>
            </a:r>
            <a:r>
              <a:rPr lang="en-US" baseline="-25000" dirty="0"/>
              <a:t>2</a:t>
            </a:r>
            <a:r>
              <a:rPr lang="en-US" dirty="0"/>
              <a:t>-symmetric chelating ligands with a bridging group.</a:t>
            </a:r>
          </a:p>
        </p:txBody>
      </p:sp>
      <p:pic>
        <p:nvPicPr>
          <p:cNvPr id="15" name="Picture 14">
            <a:extLst>
              <a:ext uri="{FF2B5EF4-FFF2-40B4-BE49-F238E27FC236}">
                <a16:creationId xmlns:a16="http://schemas.microsoft.com/office/drawing/2014/main" id="{F281F0FE-3752-44CF-98D0-90A648A0910A}"/>
              </a:ext>
            </a:extLst>
          </p:cNvPr>
          <p:cNvPicPr>
            <a:picLocks noChangeAspect="1"/>
          </p:cNvPicPr>
          <p:nvPr/>
        </p:nvPicPr>
        <p:blipFill>
          <a:blip r:embed="rId12"/>
          <a:stretch>
            <a:fillRect/>
          </a:stretch>
        </p:blipFill>
        <p:spPr>
          <a:xfrm>
            <a:off x="986174" y="2929072"/>
            <a:ext cx="1009650" cy="1371600"/>
          </a:xfrm>
          <a:prstGeom prst="rect">
            <a:avLst/>
          </a:prstGeom>
        </p:spPr>
      </p:pic>
    </p:spTree>
    <p:extLst>
      <p:ext uri="{BB962C8B-B14F-4D97-AF65-F5344CB8AC3E}">
        <p14:creationId xmlns:p14="http://schemas.microsoft.com/office/powerpoint/2010/main" val="374873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C2E2C-76B8-42C0-A45D-AF02390837AE}"/>
              </a:ext>
            </a:extLst>
          </p:cNvPr>
          <p:cNvSpPr>
            <a:spLocks noGrp="1"/>
          </p:cNvSpPr>
          <p:nvPr>
            <p:ph type="title"/>
          </p:nvPr>
        </p:nvSpPr>
        <p:spPr>
          <a:xfrm>
            <a:off x="0" y="0"/>
            <a:ext cx="7886700" cy="681037"/>
          </a:xfrm>
        </p:spPr>
        <p:txBody>
          <a:bodyPr>
            <a:normAutofit/>
          </a:bodyPr>
          <a:lstStyle/>
          <a:p>
            <a:r>
              <a:rPr lang="en-US" sz="3600" dirty="0" err="1"/>
              <a:t>Syndiotactic</a:t>
            </a:r>
            <a:r>
              <a:rPr lang="en-US" sz="3600" dirty="0"/>
              <a:t>-PP Synthesis</a:t>
            </a:r>
          </a:p>
        </p:txBody>
      </p:sp>
      <p:pic>
        <p:nvPicPr>
          <p:cNvPr id="4" name="Picture 3">
            <a:extLst>
              <a:ext uri="{FF2B5EF4-FFF2-40B4-BE49-F238E27FC236}">
                <a16:creationId xmlns:a16="http://schemas.microsoft.com/office/drawing/2014/main" id="{61365BDA-FD0F-42EB-9437-FE65BC713910}"/>
              </a:ext>
            </a:extLst>
          </p:cNvPr>
          <p:cNvPicPr>
            <a:picLocks noChangeAspect="1"/>
          </p:cNvPicPr>
          <p:nvPr/>
        </p:nvPicPr>
        <p:blipFill>
          <a:blip r:embed="rId4"/>
          <a:stretch>
            <a:fillRect/>
          </a:stretch>
        </p:blipFill>
        <p:spPr>
          <a:xfrm>
            <a:off x="6728996" y="787431"/>
            <a:ext cx="1085850" cy="1276350"/>
          </a:xfrm>
          <a:prstGeom prst="rect">
            <a:avLst/>
          </a:prstGeom>
        </p:spPr>
      </p:pic>
      <p:graphicFrame>
        <p:nvGraphicFramePr>
          <p:cNvPr id="5" name="Object 4">
            <a:extLst>
              <a:ext uri="{FF2B5EF4-FFF2-40B4-BE49-F238E27FC236}">
                <a16:creationId xmlns:a16="http://schemas.microsoft.com/office/drawing/2014/main" id="{4A5FB104-4E85-4073-B233-CEEE53CAD315}"/>
              </a:ext>
            </a:extLst>
          </p:cNvPr>
          <p:cNvGraphicFramePr>
            <a:graphicFrameLocks noChangeAspect="1"/>
          </p:cNvGraphicFramePr>
          <p:nvPr>
            <p:extLst>
              <p:ext uri="{D42A27DB-BD31-4B8C-83A1-F6EECF244321}">
                <p14:modId xmlns:p14="http://schemas.microsoft.com/office/powerpoint/2010/main" val="1586466064"/>
              </p:ext>
            </p:extLst>
          </p:nvPr>
        </p:nvGraphicFramePr>
        <p:xfrm>
          <a:off x="686171" y="919193"/>
          <a:ext cx="5408613" cy="1144588"/>
        </p:xfrm>
        <a:graphic>
          <a:graphicData uri="http://schemas.openxmlformats.org/presentationml/2006/ole">
            <mc:AlternateContent xmlns:mc="http://schemas.openxmlformats.org/markup-compatibility/2006">
              <mc:Choice xmlns:v="urn:schemas-microsoft-com:vml" Requires="v">
                <p:oleObj spid="_x0000_s5182" name="CS ChemDraw Drawing" r:id="rId5" imgW="3984859" imgH="840824" progId="ChemDraw.Document.6.0">
                  <p:embed/>
                </p:oleObj>
              </mc:Choice>
              <mc:Fallback>
                <p:oleObj name="CS ChemDraw Drawing" r:id="rId5" imgW="3984859" imgH="840824" progId="ChemDraw.Document.6.0">
                  <p:embed/>
                  <p:pic>
                    <p:nvPicPr>
                      <p:cNvPr id="6" name="Object 5">
                        <a:extLst>
                          <a:ext uri="{FF2B5EF4-FFF2-40B4-BE49-F238E27FC236}">
                            <a16:creationId xmlns:a16="http://schemas.microsoft.com/office/drawing/2014/main" id="{4D895291-8507-43DA-8E6E-4BF412FB17BC}"/>
                          </a:ext>
                        </a:extLst>
                      </p:cNvPr>
                      <p:cNvPicPr/>
                      <p:nvPr/>
                    </p:nvPicPr>
                    <p:blipFill>
                      <a:blip r:embed="rId6"/>
                      <a:stretch>
                        <a:fillRect/>
                      </a:stretch>
                    </p:blipFill>
                    <p:spPr>
                      <a:xfrm>
                        <a:off x="686171" y="919193"/>
                        <a:ext cx="5408613" cy="1144588"/>
                      </a:xfrm>
                      <a:prstGeom prst="rect">
                        <a:avLst/>
                      </a:prstGeom>
                    </p:spPr>
                  </p:pic>
                </p:oleObj>
              </mc:Fallback>
            </mc:AlternateContent>
          </a:graphicData>
        </a:graphic>
      </p:graphicFrame>
      <p:sp>
        <p:nvSpPr>
          <p:cNvPr id="6" name="矩形 12">
            <a:extLst>
              <a:ext uri="{FF2B5EF4-FFF2-40B4-BE49-F238E27FC236}">
                <a16:creationId xmlns:a16="http://schemas.microsoft.com/office/drawing/2014/main" id="{E928D406-AA52-4A09-BA90-1C280945AD85}"/>
              </a:ext>
            </a:extLst>
          </p:cNvPr>
          <p:cNvSpPr/>
          <p:nvPr/>
        </p:nvSpPr>
        <p:spPr>
          <a:xfrm>
            <a:off x="5208275" y="2170175"/>
            <a:ext cx="3673175" cy="307777"/>
          </a:xfrm>
          <a:prstGeom prst="rect">
            <a:avLst/>
          </a:prstGeom>
        </p:spPr>
        <p:txBody>
          <a:bodyPr wrap="square">
            <a:spAutoFit/>
          </a:bodyPr>
          <a:lstStyle/>
          <a:p>
            <a:r>
              <a:rPr lang="en-US" sz="1400" dirty="0"/>
              <a:t>Ewen, O., </a:t>
            </a:r>
            <a:r>
              <a:rPr lang="en-US" sz="1400" i="1" dirty="0"/>
              <a:t>J. Am. Chem. Soc. </a:t>
            </a:r>
            <a:r>
              <a:rPr lang="en-US" sz="1400" b="1" dirty="0"/>
              <a:t>1988</a:t>
            </a:r>
            <a:r>
              <a:rPr lang="en-US" sz="1400" dirty="0"/>
              <a:t>, </a:t>
            </a:r>
            <a:r>
              <a:rPr lang="en-US" sz="1400" i="1" dirty="0"/>
              <a:t>110</a:t>
            </a:r>
            <a:r>
              <a:rPr lang="en-US" sz="1400" dirty="0"/>
              <a:t>, 6255.</a:t>
            </a:r>
          </a:p>
        </p:txBody>
      </p:sp>
      <p:pic>
        <p:nvPicPr>
          <p:cNvPr id="7" name="Picture 6">
            <a:extLst>
              <a:ext uri="{FF2B5EF4-FFF2-40B4-BE49-F238E27FC236}">
                <a16:creationId xmlns:a16="http://schemas.microsoft.com/office/drawing/2014/main" id="{2E86F900-0540-4900-9FCC-CD64EBE2E10D}"/>
              </a:ext>
            </a:extLst>
          </p:cNvPr>
          <p:cNvPicPr>
            <a:picLocks noChangeAspect="1"/>
          </p:cNvPicPr>
          <p:nvPr/>
        </p:nvPicPr>
        <p:blipFill>
          <a:blip r:embed="rId7"/>
          <a:stretch>
            <a:fillRect/>
          </a:stretch>
        </p:blipFill>
        <p:spPr>
          <a:xfrm>
            <a:off x="6356458" y="3567714"/>
            <a:ext cx="2219325" cy="1143000"/>
          </a:xfrm>
          <a:prstGeom prst="rect">
            <a:avLst/>
          </a:prstGeom>
        </p:spPr>
      </p:pic>
      <p:graphicFrame>
        <p:nvGraphicFramePr>
          <p:cNvPr id="8" name="Object 7">
            <a:extLst>
              <a:ext uri="{FF2B5EF4-FFF2-40B4-BE49-F238E27FC236}">
                <a16:creationId xmlns:a16="http://schemas.microsoft.com/office/drawing/2014/main" id="{64A15693-5E7C-4316-91C7-2ACC1DE42C64}"/>
              </a:ext>
            </a:extLst>
          </p:cNvPr>
          <p:cNvGraphicFramePr>
            <a:graphicFrameLocks noChangeAspect="1"/>
          </p:cNvGraphicFramePr>
          <p:nvPr>
            <p:extLst>
              <p:ext uri="{D42A27DB-BD31-4B8C-83A1-F6EECF244321}">
                <p14:modId xmlns:p14="http://schemas.microsoft.com/office/powerpoint/2010/main" val="382065116"/>
              </p:ext>
            </p:extLst>
          </p:nvPr>
        </p:nvGraphicFramePr>
        <p:xfrm>
          <a:off x="686171" y="2844630"/>
          <a:ext cx="5122863" cy="955675"/>
        </p:xfrm>
        <a:graphic>
          <a:graphicData uri="http://schemas.openxmlformats.org/presentationml/2006/ole">
            <mc:AlternateContent xmlns:mc="http://schemas.openxmlformats.org/markup-compatibility/2006">
              <mc:Choice xmlns:v="urn:schemas-microsoft-com:vml" Requires="v">
                <p:oleObj spid="_x0000_s5183" name="CS ChemDraw Drawing" r:id="rId8" imgW="3773103" imgH="702226" progId="ChemDraw.Document.6.0">
                  <p:embed/>
                </p:oleObj>
              </mc:Choice>
              <mc:Fallback>
                <p:oleObj name="CS ChemDraw Drawing" r:id="rId8" imgW="3773103" imgH="702226" progId="ChemDraw.Document.6.0">
                  <p:embed/>
                  <p:pic>
                    <p:nvPicPr>
                      <p:cNvPr id="5" name="Object 4">
                        <a:extLst>
                          <a:ext uri="{FF2B5EF4-FFF2-40B4-BE49-F238E27FC236}">
                            <a16:creationId xmlns:a16="http://schemas.microsoft.com/office/drawing/2014/main" id="{4A5FB104-4E85-4073-B233-CEEE53CAD315}"/>
                          </a:ext>
                        </a:extLst>
                      </p:cNvPr>
                      <p:cNvPicPr/>
                      <p:nvPr/>
                    </p:nvPicPr>
                    <p:blipFill>
                      <a:blip r:embed="rId9"/>
                      <a:stretch>
                        <a:fillRect/>
                      </a:stretch>
                    </p:blipFill>
                    <p:spPr>
                      <a:xfrm>
                        <a:off x="686171" y="2844630"/>
                        <a:ext cx="5122863" cy="955675"/>
                      </a:xfrm>
                      <a:prstGeom prst="rect">
                        <a:avLst/>
                      </a:prstGeom>
                    </p:spPr>
                  </p:pic>
                </p:oleObj>
              </mc:Fallback>
            </mc:AlternateContent>
          </a:graphicData>
        </a:graphic>
      </p:graphicFrame>
      <p:graphicFrame>
        <p:nvGraphicFramePr>
          <p:cNvPr id="9" name="Table 8">
            <a:extLst>
              <a:ext uri="{FF2B5EF4-FFF2-40B4-BE49-F238E27FC236}">
                <a16:creationId xmlns:a16="http://schemas.microsoft.com/office/drawing/2014/main" id="{872889C4-C9FE-4E7F-8330-C4F1AA3FDA82}"/>
              </a:ext>
            </a:extLst>
          </p:cNvPr>
          <p:cNvGraphicFramePr>
            <a:graphicFrameLocks noGrp="1"/>
          </p:cNvGraphicFramePr>
          <p:nvPr>
            <p:extLst>
              <p:ext uri="{D42A27DB-BD31-4B8C-83A1-F6EECF244321}">
                <p14:modId xmlns:p14="http://schemas.microsoft.com/office/powerpoint/2010/main" val="4124743281"/>
              </p:ext>
            </p:extLst>
          </p:nvPr>
        </p:nvGraphicFramePr>
        <p:xfrm>
          <a:off x="686171" y="4139214"/>
          <a:ext cx="5561175" cy="2225040"/>
        </p:xfrm>
        <a:graphic>
          <a:graphicData uri="http://schemas.openxmlformats.org/drawingml/2006/table">
            <a:tbl>
              <a:tblPr firstRow="1" bandRow="1">
                <a:tableStyleId>{3B4B98B0-60AC-42C2-AFA5-B58CD77FA1E5}</a:tableStyleId>
              </a:tblPr>
              <a:tblGrid>
                <a:gridCol w="1112235">
                  <a:extLst>
                    <a:ext uri="{9D8B030D-6E8A-4147-A177-3AD203B41FA5}">
                      <a16:colId xmlns:a16="http://schemas.microsoft.com/office/drawing/2014/main" val="780426676"/>
                    </a:ext>
                  </a:extLst>
                </a:gridCol>
                <a:gridCol w="1112235">
                  <a:extLst>
                    <a:ext uri="{9D8B030D-6E8A-4147-A177-3AD203B41FA5}">
                      <a16:colId xmlns:a16="http://schemas.microsoft.com/office/drawing/2014/main" val="1584101962"/>
                    </a:ext>
                  </a:extLst>
                </a:gridCol>
                <a:gridCol w="1112235">
                  <a:extLst>
                    <a:ext uri="{9D8B030D-6E8A-4147-A177-3AD203B41FA5}">
                      <a16:colId xmlns:a16="http://schemas.microsoft.com/office/drawing/2014/main" val="3164518266"/>
                    </a:ext>
                  </a:extLst>
                </a:gridCol>
                <a:gridCol w="1112235">
                  <a:extLst>
                    <a:ext uri="{9D8B030D-6E8A-4147-A177-3AD203B41FA5}">
                      <a16:colId xmlns:a16="http://schemas.microsoft.com/office/drawing/2014/main" val="952869066"/>
                    </a:ext>
                  </a:extLst>
                </a:gridCol>
                <a:gridCol w="1112235">
                  <a:extLst>
                    <a:ext uri="{9D8B030D-6E8A-4147-A177-3AD203B41FA5}">
                      <a16:colId xmlns:a16="http://schemas.microsoft.com/office/drawing/2014/main" val="1886603203"/>
                    </a:ext>
                  </a:extLst>
                </a:gridCol>
              </a:tblGrid>
              <a:tr h="370840">
                <a:tc>
                  <a:txBody>
                    <a:bodyPr/>
                    <a:lstStyle/>
                    <a:p>
                      <a:pPr algn="ctr"/>
                      <a:r>
                        <a:rPr lang="en-US" dirty="0"/>
                        <a:t>entry</a:t>
                      </a:r>
                    </a:p>
                  </a:txBody>
                  <a:tcPr anchor="ctr"/>
                </a:tc>
                <a:tc>
                  <a:txBody>
                    <a:bodyPr/>
                    <a:lstStyle/>
                    <a:p>
                      <a:pPr algn="ctr"/>
                      <a:r>
                        <a:rPr lang="en-US" dirty="0"/>
                        <a:t>catalyst</a:t>
                      </a:r>
                    </a:p>
                  </a:txBody>
                  <a:tcPr anchor="ctr"/>
                </a:tc>
                <a:tc>
                  <a:txBody>
                    <a:bodyPr/>
                    <a:lstStyle/>
                    <a:p>
                      <a:pPr algn="ctr"/>
                      <a:r>
                        <a:rPr lang="en-US" dirty="0"/>
                        <a:t>activity</a:t>
                      </a:r>
                    </a:p>
                  </a:txBody>
                  <a:tcPr anchor="ctr"/>
                </a:tc>
                <a:tc>
                  <a:txBody>
                    <a:bodyPr/>
                    <a:lstStyle/>
                    <a:p>
                      <a:pPr algn="ctr"/>
                      <a:r>
                        <a:rPr lang="en-US" dirty="0"/>
                        <a:t>[</a:t>
                      </a:r>
                      <a:r>
                        <a:rPr lang="en-US" dirty="0" err="1"/>
                        <a:t>rrrr</a:t>
                      </a:r>
                      <a:r>
                        <a:rPr lang="en-US" dirty="0"/>
                        <a:t>]</a:t>
                      </a:r>
                    </a:p>
                  </a:txBody>
                  <a:tcPr anchor="ctr"/>
                </a:tc>
                <a:tc>
                  <a:txBody>
                    <a:bodyPr/>
                    <a:lstStyle/>
                    <a:p>
                      <a:pPr algn="ctr"/>
                      <a:r>
                        <a:rPr lang="en-US" dirty="0"/>
                        <a:t>[</a:t>
                      </a:r>
                      <a:r>
                        <a:rPr lang="en-US" dirty="0" err="1"/>
                        <a:t>mmmm</a:t>
                      </a:r>
                      <a:r>
                        <a:rPr lang="en-US" dirty="0"/>
                        <a:t>]</a:t>
                      </a:r>
                    </a:p>
                  </a:txBody>
                  <a:tcPr anchor="ctr"/>
                </a:tc>
                <a:extLst>
                  <a:ext uri="{0D108BD9-81ED-4DB2-BD59-A6C34878D82A}">
                    <a16:rowId xmlns:a16="http://schemas.microsoft.com/office/drawing/2014/main" val="3766983798"/>
                  </a:ext>
                </a:extLst>
              </a:tr>
              <a:tr h="370840">
                <a:tc>
                  <a:txBody>
                    <a:bodyPr/>
                    <a:lstStyle/>
                    <a:p>
                      <a:pPr algn="ctr"/>
                      <a:r>
                        <a:rPr lang="en-US" dirty="0"/>
                        <a:t>1</a:t>
                      </a:r>
                    </a:p>
                  </a:txBody>
                  <a:tcPr anchor="ctr"/>
                </a:tc>
                <a:tc>
                  <a:txBody>
                    <a:bodyPr/>
                    <a:lstStyle/>
                    <a:p>
                      <a:pPr algn="ctr"/>
                      <a:r>
                        <a:rPr lang="en-US" b="1" dirty="0"/>
                        <a:t>34</a:t>
                      </a:r>
                    </a:p>
                  </a:txBody>
                  <a:tcPr anchor="ctr"/>
                </a:tc>
                <a:tc>
                  <a:txBody>
                    <a:bodyPr/>
                    <a:lstStyle/>
                    <a:p>
                      <a:pPr algn="ctr"/>
                      <a:r>
                        <a:rPr lang="en-US" dirty="0"/>
                        <a:t>2160</a:t>
                      </a:r>
                    </a:p>
                  </a:txBody>
                  <a:tcPr anchor="ctr"/>
                </a:tc>
                <a:tc>
                  <a:txBody>
                    <a:bodyPr/>
                    <a:lstStyle/>
                    <a:p>
                      <a:pPr algn="ctr"/>
                      <a:r>
                        <a:rPr lang="en-US" dirty="0"/>
                        <a:t>83.7</a:t>
                      </a:r>
                    </a:p>
                  </a:txBody>
                  <a:tcPr anchor="ctr"/>
                </a:tc>
                <a:tc>
                  <a:txBody>
                    <a:bodyPr/>
                    <a:lstStyle/>
                    <a:p>
                      <a:pPr algn="ctr"/>
                      <a:r>
                        <a:rPr lang="en-US" dirty="0"/>
                        <a:t>0.0</a:t>
                      </a:r>
                    </a:p>
                  </a:txBody>
                  <a:tcPr anchor="ctr"/>
                </a:tc>
                <a:extLst>
                  <a:ext uri="{0D108BD9-81ED-4DB2-BD59-A6C34878D82A}">
                    <a16:rowId xmlns:a16="http://schemas.microsoft.com/office/drawing/2014/main" val="922376120"/>
                  </a:ext>
                </a:extLst>
              </a:tr>
              <a:tr h="370840">
                <a:tc>
                  <a:txBody>
                    <a:bodyPr/>
                    <a:lstStyle/>
                    <a:p>
                      <a:pPr algn="ctr"/>
                      <a:r>
                        <a:rPr lang="en-US" dirty="0"/>
                        <a:t>2</a:t>
                      </a:r>
                    </a:p>
                  </a:txBody>
                  <a:tcPr anchor="ctr"/>
                </a:tc>
                <a:tc>
                  <a:txBody>
                    <a:bodyPr/>
                    <a:lstStyle/>
                    <a:p>
                      <a:pPr algn="ctr"/>
                      <a:r>
                        <a:rPr lang="en-US" b="1" dirty="0"/>
                        <a:t>35</a:t>
                      </a:r>
                    </a:p>
                  </a:txBody>
                  <a:tcPr anchor="ctr"/>
                </a:tc>
                <a:tc>
                  <a:txBody>
                    <a:bodyPr/>
                    <a:lstStyle/>
                    <a:p>
                      <a:pPr algn="ctr"/>
                      <a:r>
                        <a:rPr lang="en-US" dirty="0"/>
                        <a:t>1750</a:t>
                      </a:r>
                    </a:p>
                  </a:txBody>
                  <a:tcPr anchor="ctr"/>
                </a:tc>
                <a:tc>
                  <a:txBody>
                    <a:bodyPr/>
                    <a:lstStyle/>
                    <a:p>
                      <a:pPr algn="ctr"/>
                      <a:r>
                        <a:rPr lang="en-US" dirty="0"/>
                        <a:t>98.9</a:t>
                      </a:r>
                    </a:p>
                  </a:txBody>
                  <a:tcPr anchor="ctr"/>
                </a:tc>
                <a:tc>
                  <a:txBody>
                    <a:bodyPr/>
                    <a:lstStyle/>
                    <a:p>
                      <a:pPr algn="ctr"/>
                      <a:r>
                        <a:rPr lang="en-US" dirty="0"/>
                        <a:t>0.0</a:t>
                      </a:r>
                    </a:p>
                  </a:txBody>
                  <a:tcPr anchor="ctr"/>
                </a:tc>
                <a:extLst>
                  <a:ext uri="{0D108BD9-81ED-4DB2-BD59-A6C34878D82A}">
                    <a16:rowId xmlns:a16="http://schemas.microsoft.com/office/drawing/2014/main" val="2882787272"/>
                  </a:ext>
                </a:extLst>
              </a:tr>
              <a:tr h="370840">
                <a:tc>
                  <a:txBody>
                    <a:bodyPr/>
                    <a:lstStyle/>
                    <a:p>
                      <a:pPr algn="ctr"/>
                      <a:r>
                        <a:rPr lang="en-US" dirty="0"/>
                        <a:t>3</a:t>
                      </a:r>
                    </a:p>
                  </a:txBody>
                  <a:tcPr anchor="ctr"/>
                </a:tc>
                <a:tc>
                  <a:txBody>
                    <a:bodyPr/>
                    <a:lstStyle/>
                    <a:p>
                      <a:pPr algn="ctr"/>
                      <a:r>
                        <a:rPr lang="en-US" b="1" dirty="0"/>
                        <a:t>36</a:t>
                      </a:r>
                    </a:p>
                  </a:txBody>
                  <a:tcPr anchor="ctr"/>
                </a:tc>
                <a:tc>
                  <a:txBody>
                    <a:bodyPr/>
                    <a:lstStyle/>
                    <a:p>
                      <a:pPr algn="ctr"/>
                      <a:r>
                        <a:rPr lang="en-US" dirty="0"/>
                        <a:t>1730</a:t>
                      </a:r>
                    </a:p>
                  </a:txBody>
                  <a:tcPr anchor="ctr"/>
                </a:tc>
                <a:tc>
                  <a:txBody>
                    <a:bodyPr/>
                    <a:lstStyle/>
                    <a:p>
                      <a:pPr algn="ctr"/>
                      <a:r>
                        <a:rPr lang="en-US" dirty="0"/>
                        <a:t>95.9</a:t>
                      </a:r>
                    </a:p>
                  </a:txBody>
                  <a:tcPr anchor="ctr"/>
                </a:tc>
                <a:tc>
                  <a:txBody>
                    <a:bodyPr/>
                    <a:lstStyle/>
                    <a:p>
                      <a:pPr algn="ctr"/>
                      <a:r>
                        <a:rPr lang="en-US" dirty="0"/>
                        <a:t>0.0</a:t>
                      </a:r>
                    </a:p>
                  </a:txBody>
                  <a:tcPr anchor="ctr"/>
                </a:tc>
                <a:extLst>
                  <a:ext uri="{0D108BD9-81ED-4DB2-BD59-A6C34878D82A}">
                    <a16:rowId xmlns:a16="http://schemas.microsoft.com/office/drawing/2014/main" val="179925382"/>
                  </a:ext>
                </a:extLst>
              </a:tr>
              <a:tr h="370840">
                <a:tc>
                  <a:txBody>
                    <a:bodyPr/>
                    <a:lstStyle/>
                    <a:p>
                      <a:pPr algn="ctr"/>
                      <a:r>
                        <a:rPr lang="en-US" dirty="0"/>
                        <a:t>4</a:t>
                      </a:r>
                    </a:p>
                  </a:txBody>
                  <a:tcPr anchor="ctr"/>
                </a:tc>
                <a:tc>
                  <a:txBody>
                    <a:bodyPr/>
                    <a:lstStyle/>
                    <a:p>
                      <a:pPr algn="ctr"/>
                      <a:r>
                        <a:rPr lang="en-US" b="1" dirty="0"/>
                        <a:t>37</a:t>
                      </a:r>
                    </a:p>
                  </a:txBody>
                  <a:tcPr anchor="ctr"/>
                </a:tc>
                <a:tc>
                  <a:txBody>
                    <a:bodyPr/>
                    <a:lstStyle/>
                    <a:p>
                      <a:pPr algn="ctr"/>
                      <a:r>
                        <a:rPr lang="en-US" dirty="0"/>
                        <a:t>722</a:t>
                      </a:r>
                    </a:p>
                  </a:txBody>
                  <a:tcPr anchor="ctr"/>
                </a:tc>
                <a:tc>
                  <a:txBody>
                    <a:bodyPr/>
                    <a:lstStyle/>
                    <a:p>
                      <a:pPr algn="ctr"/>
                      <a:r>
                        <a:rPr lang="en-US" dirty="0"/>
                        <a:t>90.5</a:t>
                      </a:r>
                    </a:p>
                  </a:txBody>
                  <a:tcPr anchor="ctr"/>
                </a:tc>
                <a:tc>
                  <a:txBody>
                    <a:bodyPr/>
                    <a:lstStyle/>
                    <a:p>
                      <a:pPr algn="ctr"/>
                      <a:r>
                        <a:rPr lang="en-US" dirty="0"/>
                        <a:t>0.0</a:t>
                      </a:r>
                    </a:p>
                  </a:txBody>
                  <a:tcPr anchor="ctr"/>
                </a:tc>
                <a:extLst>
                  <a:ext uri="{0D108BD9-81ED-4DB2-BD59-A6C34878D82A}">
                    <a16:rowId xmlns:a16="http://schemas.microsoft.com/office/drawing/2014/main" val="2255130998"/>
                  </a:ext>
                </a:extLst>
              </a:tr>
              <a:tr h="370840">
                <a:tc>
                  <a:txBody>
                    <a:bodyPr/>
                    <a:lstStyle/>
                    <a:p>
                      <a:pPr algn="ctr"/>
                      <a:r>
                        <a:rPr lang="en-US" dirty="0"/>
                        <a:t>5</a:t>
                      </a:r>
                    </a:p>
                  </a:txBody>
                  <a:tcPr anchor="ctr"/>
                </a:tc>
                <a:tc>
                  <a:txBody>
                    <a:bodyPr/>
                    <a:lstStyle/>
                    <a:p>
                      <a:pPr algn="ctr"/>
                      <a:r>
                        <a:rPr lang="en-US" b="1" dirty="0"/>
                        <a:t>38</a:t>
                      </a:r>
                    </a:p>
                  </a:txBody>
                  <a:tcPr anchor="ctr"/>
                </a:tc>
                <a:tc>
                  <a:txBody>
                    <a:bodyPr/>
                    <a:lstStyle/>
                    <a:p>
                      <a:pPr algn="ctr"/>
                      <a:r>
                        <a:rPr lang="en-US" dirty="0"/>
                        <a:t>930</a:t>
                      </a:r>
                    </a:p>
                  </a:txBody>
                  <a:tcPr anchor="ctr"/>
                </a:tc>
                <a:tc>
                  <a:txBody>
                    <a:bodyPr/>
                    <a:lstStyle/>
                    <a:p>
                      <a:pPr algn="ctr"/>
                      <a:r>
                        <a:rPr lang="en-US" dirty="0"/>
                        <a:t>41.8</a:t>
                      </a:r>
                    </a:p>
                  </a:txBody>
                  <a:tcPr anchor="ctr"/>
                </a:tc>
                <a:tc>
                  <a:txBody>
                    <a:bodyPr/>
                    <a:lstStyle/>
                    <a:p>
                      <a:pPr algn="ctr"/>
                      <a:r>
                        <a:rPr lang="en-US" dirty="0"/>
                        <a:t>5.6</a:t>
                      </a:r>
                    </a:p>
                  </a:txBody>
                  <a:tcPr anchor="ctr"/>
                </a:tc>
                <a:extLst>
                  <a:ext uri="{0D108BD9-81ED-4DB2-BD59-A6C34878D82A}">
                    <a16:rowId xmlns:a16="http://schemas.microsoft.com/office/drawing/2014/main" val="10944258"/>
                  </a:ext>
                </a:extLst>
              </a:tr>
            </a:tbl>
          </a:graphicData>
        </a:graphic>
      </p:graphicFrame>
      <p:sp>
        <p:nvSpPr>
          <p:cNvPr id="10" name="Rectangle 9">
            <a:extLst>
              <a:ext uri="{FF2B5EF4-FFF2-40B4-BE49-F238E27FC236}">
                <a16:creationId xmlns:a16="http://schemas.microsoft.com/office/drawing/2014/main" id="{AD69E128-9736-4A14-BB26-BDB3B29C6003}"/>
              </a:ext>
            </a:extLst>
          </p:cNvPr>
          <p:cNvSpPr/>
          <p:nvPr/>
        </p:nvSpPr>
        <p:spPr>
          <a:xfrm>
            <a:off x="5433885" y="6433084"/>
            <a:ext cx="3676071" cy="307777"/>
          </a:xfrm>
          <a:prstGeom prst="rect">
            <a:avLst/>
          </a:prstGeom>
        </p:spPr>
        <p:txBody>
          <a:bodyPr wrap="none">
            <a:spAutoFit/>
          </a:bodyPr>
          <a:lstStyle/>
          <a:p>
            <a:r>
              <a:rPr lang="en-US" sz="1400" dirty="0" err="1"/>
              <a:t>Bercaw</a:t>
            </a:r>
            <a:r>
              <a:rPr lang="en-US" sz="1400" dirty="0"/>
              <a:t>, J. E. </a:t>
            </a:r>
            <a:r>
              <a:rPr lang="en-US" sz="1400" i="1" dirty="0"/>
              <a:t>J. Am. Chem. </a:t>
            </a:r>
            <a:r>
              <a:rPr lang="en-US" sz="1400" i="1" dirty="0" err="1"/>
              <a:t>Soc</a:t>
            </a:r>
            <a:r>
              <a:rPr lang="en-US" sz="1400" dirty="0"/>
              <a:t>, </a:t>
            </a:r>
            <a:r>
              <a:rPr lang="en-US" sz="1400" b="1" dirty="0"/>
              <a:t>1996</a:t>
            </a:r>
            <a:r>
              <a:rPr lang="en-US" sz="1400" dirty="0"/>
              <a:t>, </a:t>
            </a:r>
            <a:r>
              <a:rPr lang="en-US" sz="1400" i="1" dirty="0"/>
              <a:t>118</a:t>
            </a:r>
            <a:r>
              <a:rPr lang="en-US" sz="1400" dirty="0"/>
              <a:t>, 11988</a:t>
            </a:r>
          </a:p>
        </p:txBody>
      </p:sp>
    </p:spTree>
    <p:extLst>
      <p:ext uri="{BB962C8B-B14F-4D97-AF65-F5344CB8AC3E}">
        <p14:creationId xmlns:p14="http://schemas.microsoft.com/office/powerpoint/2010/main" val="3263044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3851-20E9-4428-BB96-70B907456269}"/>
              </a:ext>
            </a:extLst>
          </p:cNvPr>
          <p:cNvSpPr>
            <a:spLocks noGrp="1"/>
          </p:cNvSpPr>
          <p:nvPr>
            <p:ph type="title"/>
          </p:nvPr>
        </p:nvSpPr>
        <p:spPr>
          <a:xfrm>
            <a:off x="0" y="0"/>
            <a:ext cx="9144000" cy="681037"/>
          </a:xfrm>
        </p:spPr>
        <p:txBody>
          <a:bodyPr>
            <a:normAutofit/>
          </a:bodyPr>
          <a:lstStyle/>
          <a:p>
            <a:r>
              <a:rPr lang="en-US" sz="3600" dirty="0"/>
              <a:t>Mechanism for Ligand Controlled Polymerization</a:t>
            </a:r>
          </a:p>
        </p:txBody>
      </p:sp>
      <p:pic>
        <p:nvPicPr>
          <p:cNvPr id="4" name="Picture 3">
            <a:extLst>
              <a:ext uri="{FF2B5EF4-FFF2-40B4-BE49-F238E27FC236}">
                <a16:creationId xmlns:a16="http://schemas.microsoft.com/office/drawing/2014/main" id="{D7C1F68C-D03C-4EE3-B841-ABD1DE3A26ED}"/>
              </a:ext>
            </a:extLst>
          </p:cNvPr>
          <p:cNvPicPr>
            <a:picLocks noChangeAspect="1"/>
          </p:cNvPicPr>
          <p:nvPr/>
        </p:nvPicPr>
        <p:blipFill>
          <a:blip r:embed="rId2"/>
          <a:stretch>
            <a:fillRect/>
          </a:stretch>
        </p:blipFill>
        <p:spPr>
          <a:xfrm>
            <a:off x="1620492" y="1341344"/>
            <a:ext cx="3667125" cy="1485900"/>
          </a:xfrm>
          <a:prstGeom prst="rect">
            <a:avLst/>
          </a:prstGeom>
        </p:spPr>
      </p:pic>
      <p:pic>
        <p:nvPicPr>
          <p:cNvPr id="5" name="Picture 4">
            <a:extLst>
              <a:ext uri="{FF2B5EF4-FFF2-40B4-BE49-F238E27FC236}">
                <a16:creationId xmlns:a16="http://schemas.microsoft.com/office/drawing/2014/main" id="{C7F2B94F-B39B-4FFF-9314-8BA8E5EFDE0C}"/>
              </a:ext>
            </a:extLst>
          </p:cNvPr>
          <p:cNvPicPr>
            <a:picLocks noChangeAspect="1"/>
          </p:cNvPicPr>
          <p:nvPr/>
        </p:nvPicPr>
        <p:blipFill>
          <a:blip r:embed="rId3"/>
          <a:stretch>
            <a:fillRect/>
          </a:stretch>
        </p:blipFill>
        <p:spPr>
          <a:xfrm>
            <a:off x="5293539" y="1601687"/>
            <a:ext cx="1809750" cy="1152525"/>
          </a:xfrm>
          <a:prstGeom prst="rect">
            <a:avLst/>
          </a:prstGeom>
        </p:spPr>
      </p:pic>
      <p:sp>
        <p:nvSpPr>
          <p:cNvPr id="6" name="TextBox 5">
            <a:extLst>
              <a:ext uri="{FF2B5EF4-FFF2-40B4-BE49-F238E27FC236}">
                <a16:creationId xmlns:a16="http://schemas.microsoft.com/office/drawing/2014/main" id="{8AB1FD0D-8468-41B1-8534-A9F9E34659C5}"/>
              </a:ext>
            </a:extLst>
          </p:cNvPr>
          <p:cNvSpPr txBox="1"/>
          <p:nvPr/>
        </p:nvSpPr>
        <p:spPr>
          <a:xfrm>
            <a:off x="331694" y="972012"/>
            <a:ext cx="3713965" cy="369332"/>
          </a:xfrm>
          <a:prstGeom prst="rect">
            <a:avLst/>
          </a:prstGeom>
          <a:noFill/>
        </p:spPr>
        <p:txBody>
          <a:bodyPr wrap="none" rtlCol="0">
            <a:spAutoFit/>
          </a:bodyPr>
          <a:lstStyle/>
          <a:p>
            <a:r>
              <a:rPr lang="en-US" dirty="0"/>
              <a:t>C</a:t>
            </a:r>
            <a:r>
              <a:rPr lang="en-US" baseline="-25000" dirty="0"/>
              <a:t>2</a:t>
            </a:r>
            <a:r>
              <a:rPr lang="en-US" dirty="0"/>
              <a:t>-symmetric catalyst              isotactic</a:t>
            </a:r>
          </a:p>
        </p:txBody>
      </p:sp>
      <p:sp>
        <p:nvSpPr>
          <p:cNvPr id="7" name="Arrow: Right 6">
            <a:extLst>
              <a:ext uri="{FF2B5EF4-FFF2-40B4-BE49-F238E27FC236}">
                <a16:creationId xmlns:a16="http://schemas.microsoft.com/office/drawing/2014/main" id="{CAE34701-E9F4-4C82-8711-769FCC5B0121}"/>
              </a:ext>
            </a:extLst>
          </p:cNvPr>
          <p:cNvSpPr/>
          <p:nvPr/>
        </p:nvSpPr>
        <p:spPr>
          <a:xfrm>
            <a:off x="2563905" y="1129551"/>
            <a:ext cx="475129" cy="8068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9666E49-1008-49BB-92F2-B366B352012C}"/>
              </a:ext>
            </a:extLst>
          </p:cNvPr>
          <p:cNvSpPr txBox="1"/>
          <p:nvPr/>
        </p:nvSpPr>
        <p:spPr>
          <a:xfrm>
            <a:off x="331694" y="3807841"/>
            <a:ext cx="4040017" cy="369332"/>
          </a:xfrm>
          <a:prstGeom prst="rect">
            <a:avLst/>
          </a:prstGeom>
          <a:noFill/>
        </p:spPr>
        <p:txBody>
          <a:bodyPr wrap="none" rtlCol="0">
            <a:spAutoFit/>
          </a:bodyPr>
          <a:lstStyle/>
          <a:p>
            <a:r>
              <a:rPr lang="en-US" dirty="0"/>
              <a:t>C</a:t>
            </a:r>
            <a:r>
              <a:rPr lang="en-US" baseline="-25000" dirty="0"/>
              <a:t>s</a:t>
            </a:r>
            <a:r>
              <a:rPr lang="en-US" dirty="0"/>
              <a:t>-symmetric catalyst              </a:t>
            </a:r>
            <a:r>
              <a:rPr lang="en-US" dirty="0" err="1"/>
              <a:t>syndiotactic</a:t>
            </a:r>
            <a:endParaRPr lang="en-US" dirty="0"/>
          </a:p>
        </p:txBody>
      </p:sp>
      <p:sp>
        <p:nvSpPr>
          <p:cNvPr id="9" name="Arrow: Right 8">
            <a:extLst>
              <a:ext uri="{FF2B5EF4-FFF2-40B4-BE49-F238E27FC236}">
                <a16:creationId xmlns:a16="http://schemas.microsoft.com/office/drawing/2014/main" id="{E7C7A477-3D02-4966-AE35-27EC9D8AC41E}"/>
              </a:ext>
            </a:extLst>
          </p:cNvPr>
          <p:cNvSpPr/>
          <p:nvPr/>
        </p:nvSpPr>
        <p:spPr>
          <a:xfrm>
            <a:off x="2563905" y="3965380"/>
            <a:ext cx="475129" cy="8068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FA69F47-C8DE-4525-B72A-8AE4BCD0493C}"/>
              </a:ext>
            </a:extLst>
          </p:cNvPr>
          <p:cNvPicPr>
            <a:picLocks noChangeAspect="1"/>
          </p:cNvPicPr>
          <p:nvPr/>
        </p:nvPicPr>
        <p:blipFill>
          <a:blip r:embed="rId4"/>
          <a:stretch>
            <a:fillRect/>
          </a:stretch>
        </p:blipFill>
        <p:spPr>
          <a:xfrm>
            <a:off x="1749050" y="4461427"/>
            <a:ext cx="3459831" cy="1066954"/>
          </a:xfrm>
          <a:prstGeom prst="rect">
            <a:avLst/>
          </a:prstGeom>
        </p:spPr>
      </p:pic>
      <p:pic>
        <p:nvPicPr>
          <p:cNvPr id="11" name="Picture 10">
            <a:extLst>
              <a:ext uri="{FF2B5EF4-FFF2-40B4-BE49-F238E27FC236}">
                <a16:creationId xmlns:a16="http://schemas.microsoft.com/office/drawing/2014/main" id="{F31FFADF-EFF7-47F5-AB47-0C17D0803FD2}"/>
              </a:ext>
            </a:extLst>
          </p:cNvPr>
          <p:cNvPicPr>
            <a:picLocks noChangeAspect="1"/>
          </p:cNvPicPr>
          <p:nvPr/>
        </p:nvPicPr>
        <p:blipFill>
          <a:blip r:embed="rId5"/>
          <a:stretch>
            <a:fillRect/>
          </a:stretch>
        </p:blipFill>
        <p:spPr>
          <a:xfrm>
            <a:off x="5093687" y="4461426"/>
            <a:ext cx="2009602" cy="1056595"/>
          </a:xfrm>
          <a:prstGeom prst="rect">
            <a:avLst/>
          </a:prstGeom>
        </p:spPr>
      </p:pic>
      <p:sp>
        <p:nvSpPr>
          <p:cNvPr id="12" name="Rectangle 11">
            <a:extLst>
              <a:ext uri="{FF2B5EF4-FFF2-40B4-BE49-F238E27FC236}">
                <a16:creationId xmlns:a16="http://schemas.microsoft.com/office/drawing/2014/main" id="{C2556B6A-E4A9-49CA-B85C-6CA07BFA9FF5}"/>
              </a:ext>
            </a:extLst>
          </p:cNvPr>
          <p:cNvSpPr/>
          <p:nvPr/>
        </p:nvSpPr>
        <p:spPr>
          <a:xfrm>
            <a:off x="80681" y="6550223"/>
            <a:ext cx="3713965" cy="307777"/>
          </a:xfrm>
          <a:prstGeom prst="rect">
            <a:avLst/>
          </a:prstGeom>
        </p:spPr>
        <p:txBody>
          <a:bodyPr wrap="square">
            <a:spAutoFit/>
          </a:bodyPr>
          <a:lstStyle/>
          <a:p>
            <a:r>
              <a:rPr lang="en-US" sz="1400" dirty="0">
                <a:latin typeface="Helvetica" panose="020B0604020202020204" pitchFamily="34" charset="0"/>
              </a:rPr>
              <a:t>Coates, G. W.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1223</a:t>
            </a:r>
            <a:endParaRPr lang="en-US" sz="1400" dirty="0"/>
          </a:p>
        </p:txBody>
      </p:sp>
      <p:sp>
        <p:nvSpPr>
          <p:cNvPr id="13" name="TextBox 12">
            <a:extLst>
              <a:ext uri="{FF2B5EF4-FFF2-40B4-BE49-F238E27FC236}">
                <a16:creationId xmlns:a16="http://schemas.microsoft.com/office/drawing/2014/main" id="{4966F6BA-B1BB-41AC-AE94-7016C0777F6E}"/>
              </a:ext>
            </a:extLst>
          </p:cNvPr>
          <p:cNvSpPr txBox="1"/>
          <p:nvPr/>
        </p:nvSpPr>
        <p:spPr>
          <a:xfrm>
            <a:off x="1302659" y="2975527"/>
            <a:ext cx="6522042" cy="369332"/>
          </a:xfrm>
          <a:prstGeom prst="rect">
            <a:avLst/>
          </a:prstGeom>
          <a:noFill/>
        </p:spPr>
        <p:txBody>
          <a:bodyPr wrap="none" rtlCol="0">
            <a:spAutoFit/>
          </a:bodyPr>
          <a:lstStyle/>
          <a:p>
            <a:r>
              <a:rPr lang="en-US" dirty="0"/>
              <a:t>Homotopic reaction site, </a:t>
            </a:r>
            <a:r>
              <a:rPr lang="el-GR" dirty="0"/>
              <a:t>α</a:t>
            </a:r>
            <a:r>
              <a:rPr lang="en-US" dirty="0"/>
              <a:t>-</a:t>
            </a:r>
            <a:r>
              <a:rPr lang="en-US" dirty="0" err="1"/>
              <a:t>agostic</a:t>
            </a:r>
            <a:r>
              <a:rPr lang="en-US" dirty="0"/>
              <a:t> interaction enhanced selectivity</a:t>
            </a:r>
          </a:p>
        </p:txBody>
      </p:sp>
      <p:sp>
        <p:nvSpPr>
          <p:cNvPr id="14" name="Rectangle 13">
            <a:extLst>
              <a:ext uri="{FF2B5EF4-FFF2-40B4-BE49-F238E27FC236}">
                <a16:creationId xmlns:a16="http://schemas.microsoft.com/office/drawing/2014/main" id="{8E45ED3E-98B8-4061-A2DF-06D18781CB6E}"/>
              </a:ext>
            </a:extLst>
          </p:cNvPr>
          <p:cNvSpPr/>
          <p:nvPr/>
        </p:nvSpPr>
        <p:spPr>
          <a:xfrm>
            <a:off x="3080460" y="5762750"/>
            <a:ext cx="2582502" cy="369332"/>
          </a:xfrm>
          <a:prstGeom prst="rect">
            <a:avLst/>
          </a:prstGeom>
        </p:spPr>
        <p:txBody>
          <a:bodyPr wrap="none">
            <a:spAutoFit/>
          </a:bodyPr>
          <a:lstStyle/>
          <a:p>
            <a:r>
              <a:rPr lang="en-US" dirty="0" err="1"/>
              <a:t>Enantiotopic</a:t>
            </a:r>
            <a:r>
              <a:rPr lang="en-US" dirty="0"/>
              <a:t> reaction site</a:t>
            </a:r>
          </a:p>
        </p:txBody>
      </p:sp>
    </p:spTree>
    <p:extLst>
      <p:ext uri="{BB962C8B-B14F-4D97-AF65-F5344CB8AC3E}">
        <p14:creationId xmlns:p14="http://schemas.microsoft.com/office/powerpoint/2010/main" val="1757963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6837-27A6-4F5A-8400-914E00611C10}"/>
              </a:ext>
            </a:extLst>
          </p:cNvPr>
          <p:cNvSpPr>
            <a:spLocks noGrp="1"/>
          </p:cNvSpPr>
          <p:nvPr>
            <p:ph type="title"/>
          </p:nvPr>
        </p:nvSpPr>
        <p:spPr>
          <a:xfrm>
            <a:off x="0" y="8965"/>
            <a:ext cx="9144000" cy="672072"/>
          </a:xfrm>
        </p:spPr>
        <p:txBody>
          <a:bodyPr>
            <a:noAutofit/>
          </a:bodyPr>
          <a:lstStyle/>
          <a:p>
            <a:r>
              <a:rPr lang="en-US" sz="2800" dirty="0"/>
              <a:t>Early Development of Late-TM Catalyzed Polymerization  </a:t>
            </a:r>
          </a:p>
        </p:txBody>
      </p:sp>
      <p:sp>
        <p:nvSpPr>
          <p:cNvPr id="3" name="Content Placeholder 2">
            <a:extLst>
              <a:ext uri="{FF2B5EF4-FFF2-40B4-BE49-F238E27FC236}">
                <a16:creationId xmlns:a16="http://schemas.microsoft.com/office/drawing/2014/main" id="{21BEDA42-A38A-443F-8F10-914FD875DD0F}"/>
              </a:ext>
            </a:extLst>
          </p:cNvPr>
          <p:cNvSpPr>
            <a:spLocks noGrp="1"/>
          </p:cNvSpPr>
          <p:nvPr>
            <p:ph idx="1"/>
          </p:nvPr>
        </p:nvSpPr>
        <p:spPr>
          <a:xfrm>
            <a:off x="-1" y="857436"/>
            <a:ext cx="9143999" cy="4351338"/>
          </a:xfrm>
        </p:spPr>
        <p:txBody>
          <a:bodyPr>
            <a:normAutofit/>
          </a:bodyPr>
          <a:lstStyle/>
          <a:p>
            <a:r>
              <a:rPr lang="en-US" sz="2400" dirty="0"/>
              <a:t>SHOP-type catalysts (SHOP = Shell Higher Olefin Process)</a:t>
            </a:r>
          </a:p>
        </p:txBody>
      </p:sp>
      <p:graphicFrame>
        <p:nvGraphicFramePr>
          <p:cNvPr id="4" name="Object 3">
            <a:extLst>
              <a:ext uri="{FF2B5EF4-FFF2-40B4-BE49-F238E27FC236}">
                <a16:creationId xmlns:a16="http://schemas.microsoft.com/office/drawing/2014/main" id="{3FA4C093-AD7C-4670-B945-67D52787EED9}"/>
              </a:ext>
            </a:extLst>
          </p:cNvPr>
          <p:cNvGraphicFramePr>
            <a:graphicFrameLocks noChangeAspect="1"/>
          </p:cNvGraphicFramePr>
          <p:nvPr>
            <p:extLst>
              <p:ext uri="{D42A27DB-BD31-4B8C-83A1-F6EECF244321}">
                <p14:modId xmlns:p14="http://schemas.microsoft.com/office/powerpoint/2010/main" val="4280244375"/>
              </p:ext>
            </p:extLst>
          </p:nvPr>
        </p:nvGraphicFramePr>
        <p:xfrm>
          <a:off x="444314" y="1425109"/>
          <a:ext cx="7956550" cy="1787525"/>
        </p:xfrm>
        <a:graphic>
          <a:graphicData uri="http://schemas.openxmlformats.org/presentationml/2006/ole">
            <mc:AlternateContent xmlns:mc="http://schemas.openxmlformats.org/markup-compatibility/2006">
              <mc:Choice xmlns:v="urn:schemas-microsoft-com:vml" Requires="v">
                <p:oleObj spid="_x0000_s6173" name="CS ChemDraw Drawing" r:id="rId4" imgW="5641626" imgH="1268935" progId="ChemDraw.Document.6.0">
                  <p:embed/>
                </p:oleObj>
              </mc:Choice>
              <mc:Fallback>
                <p:oleObj name="CS ChemDraw Drawing" r:id="rId4" imgW="5641626" imgH="1268935" progId="ChemDraw.Document.6.0">
                  <p:embed/>
                  <p:pic>
                    <p:nvPicPr>
                      <p:cNvPr id="0" name=""/>
                      <p:cNvPicPr/>
                      <p:nvPr/>
                    </p:nvPicPr>
                    <p:blipFill>
                      <a:blip r:embed="rId5"/>
                      <a:stretch>
                        <a:fillRect/>
                      </a:stretch>
                    </p:blipFill>
                    <p:spPr>
                      <a:xfrm>
                        <a:off x="444314" y="1425109"/>
                        <a:ext cx="7956550" cy="1787525"/>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0FB87585-1635-40E0-A210-08EAFC01623A}"/>
              </a:ext>
            </a:extLst>
          </p:cNvPr>
          <p:cNvSpPr txBox="1"/>
          <p:nvPr/>
        </p:nvSpPr>
        <p:spPr>
          <a:xfrm>
            <a:off x="198110" y="4463799"/>
            <a:ext cx="6110509" cy="1754326"/>
          </a:xfrm>
          <a:prstGeom prst="rect">
            <a:avLst/>
          </a:prstGeom>
          <a:noFill/>
        </p:spPr>
        <p:txBody>
          <a:bodyPr wrap="square" rtlCol="0">
            <a:spAutoFit/>
          </a:bodyPr>
          <a:lstStyle/>
          <a:p>
            <a:r>
              <a:rPr lang="en-US" dirty="0"/>
              <a:t>Facile ability to undergo </a:t>
            </a:r>
            <a:r>
              <a:rPr lang="el-GR" dirty="0"/>
              <a:t>β</a:t>
            </a:r>
            <a:r>
              <a:rPr lang="en-US" dirty="0"/>
              <a:t>-hydride elimination</a:t>
            </a:r>
          </a:p>
          <a:p>
            <a:endParaRPr lang="en-US" dirty="0"/>
          </a:p>
          <a:p>
            <a:r>
              <a:rPr lang="en-US" dirty="0"/>
              <a:t>Low activity towards olefin insertion because of the rich-electron d orbitals</a:t>
            </a:r>
          </a:p>
          <a:p>
            <a:endParaRPr lang="en-US" dirty="0"/>
          </a:p>
          <a:p>
            <a:r>
              <a:rPr lang="en-US" dirty="0"/>
              <a:t>Good functional group tolerance</a:t>
            </a:r>
          </a:p>
        </p:txBody>
      </p:sp>
      <p:sp>
        <p:nvSpPr>
          <p:cNvPr id="6" name="Rectangle 5">
            <a:extLst>
              <a:ext uri="{FF2B5EF4-FFF2-40B4-BE49-F238E27FC236}">
                <a16:creationId xmlns:a16="http://schemas.microsoft.com/office/drawing/2014/main" id="{C5299301-9BE6-4511-B62A-5BA289B7C863}"/>
              </a:ext>
            </a:extLst>
          </p:cNvPr>
          <p:cNvSpPr/>
          <p:nvPr/>
        </p:nvSpPr>
        <p:spPr>
          <a:xfrm>
            <a:off x="180563" y="3795506"/>
            <a:ext cx="3291157" cy="369332"/>
          </a:xfrm>
          <a:prstGeom prst="rect">
            <a:avLst/>
          </a:prstGeom>
        </p:spPr>
        <p:txBody>
          <a:bodyPr wrap="none">
            <a:spAutoFit/>
          </a:bodyPr>
          <a:lstStyle/>
          <a:p>
            <a:r>
              <a:rPr lang="en-US" b="1" dirty="0"/>
              <a:t>Evaluation of Late-metal system:</a:t>
            </a:r>
          </a:p>
        </p:txBody>
      </p:sp>
      <p:sp>
        <p:nvSpPr>
          <p:cNvPr id="7" name="TextBox 6">
            <a:extLst>
              <a:ext uri="{FF2B5EF4-FFF2-40B4-BE49-F238E27FC236}">
                <a16:creationId xmlns:a16="http://schemas.microsoft.com/office/drawing/2014/main" id="{280AB8A5-B193-4699-9B0B-76B302D201CC}"/>
              </a:ext>
            </a:extLst>
          </p:cNvPr>
          <p:cNvSpPr txBox="1"/>
          <p:nvPr/>
        </p:nvSpPr>
        <p:spPr>
          <a:xfrm>
            <a:off x="6607314" y="4463799"/>
            <a:ext cx="2229585" cy="923330"/>
          </a:xfrm>
          <a:prstGeom prst="rect">
            <a:avLst/>
          </a:prstGeom>
          <a:noFill/>
        </p:spPr>
        <p:txBody>
          <a:bodyPr wrap="none" rtlCol="0">
            <a:spAutoFit/>
          </a:bodyPr>
          <a:lstStyle/>
          <a:p>
            <a:r>
              <a:rPr lang="en-US" dirty="0"/>
              <a:t>Ligand design</a:t>
            </a:r>
          </a:p>
          <a:p>
            <a:endParaRPr lang="en-US" dirty="0"/>
          </a:p>
          <a:p>
            <a:r>
              <a:rPr lang="en-US" dirty="0"/>
              <a:t>Electrophilicity tuning</a:t>
            </a:r>
          </a:p>
        </p:txBody>
      </p:sp>
    </p:spTree>
    <p:extLst>
      <p:ext uri="{BB962C8B-B14F-4D97-AF65-F5344CB8AC3E}">
        <p14:creationId xmlns:p14="http://schemas.microsoft.com/office/powerpoint/2010/main" val="4210602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1FEF-78D0-4E62-B81C-7C4528E738B2}"/>
              </a:ext>
            </a:extLst>
          </p:cNvPr>
          <p:cNvSpPr>
            <a:spLocks noGrp="1"/>
          </p:cNvSpPr>
          <p:nvPr>
            <p:ph type="title"/>
          </p:nvPr>
        </p:nvSpPr>
        <p:spPr>
          <a:xfrm>
            <a:off x="0" y="0"/>
            <a:ext cx="7886700" cy="681037"/>
          </a:xfrm>
        </p:spPr>
        <p:txBody>
          <a:bodyPr>
            <a:normAutofit/>
          </a:bodyPr>
          <a:lstStyle/>
          <a:p>
            <a:r>
              <a:rPr lang="el-GR" sz="3600" dirty="0"/>
              <a:t>α</a:t>
            </a:r>
            <a:r>
              <a:rPr lang="en-US" sz="3600" dirty="0"/>
              <a:t>-</a:t>
            </a:r>
            <a:r>
              <a:rPr lang="en-US" sz="3600" dirty="0" err="1"/>
              <a:t>Diimine</a:t>
            </a:r>
            <a:r>
              <a:rPr lang="en-US" sz="3600" dirty="0"/>
              <a:t> System</a:t>
            </a:r>
          </a:p>
        </p:txBody>
      </p:sp>
      <p:sp>
        <p:nvSpPr>
          <p:cNvPr id="3" name="Content Placeholder 2">
            <a:extLst>
              <a:ext uri="{FF2B5EF4-FFF2-40B4-BE49-F238E27FC236}">
                <a16:creationId xmlns:a16="http://schemas.microsoft.com/office/drawing/2014/main" id="{01142D7F-7FFB-493D-AB01-3A38CEF30E10}"/>
              </a:ext>
            </a:extLst>
          </p:cNvPr>
          <p:cNvSpPr>
            <a:spLocks noGrp="1"/>
          </p:cNvSpPr>
          <p:nvPr>
            <p:ph idx="1"/>
          </p:nvPr>
        </p:nvSpPr>
        <p:spPr>
          <a:xfrm>
            <a:off x="3040155" y="807717"/>
            <a:ext cx="5823787" cy="1499617"/>
          </a:xfrm>
        </p:spPr>
        <p:txBody>
          <a:bodyPr>
            <a:normAutofit/>
          </a:bodyPr>
          <a:lstStyle/>
          <a:p>
            <a:r>
              <a:rPr lang="en-US" sz="2400" dirty="0"/>
              <a:t>The electrophilic and cationic metal centers</a:t>
            </a:r>
          </a:p>
          <a:p>
            <a:r>
              <a:rPr lang="en-US" sz="2400" dirty="0"/>
              <a:t>Sterically bulky bidentate ligands</a:t>
            </a:r>
          </a:p>
          <a:p>
            <a:r>
              <a:rPr lang="en-US" sz="2400" dirty="0"/>
              <a:t>Bulky non-coordinating counterions</a:t>
            </a:r>
          </a:p>
        </p:txBody>
      </p:sp>
      <p:graphicFrame>
        <p:nvGraphicFramePr>
          <p:cNvPr id="4" name="Object 3">
            <a:extLst>
              <a:ext uri="{FF2B5EF4-FFF2-40B4-BE49-F238E27FC236}">
                <a16:creationId xmlns:a16="http://schemas.microsoft.com/office/drawing/2014/main" id="{6744D838-F472-47C3-8B91-EAFC8737AF86}"/>
              </a:ext>
            </a:extLst>
          </p:cNvPr>
          <p:cNvGraphicFramePr>
            <a:graphicFrameLocks noChangeAspect="1"/>
          </p:cNvGraphicFramePr>
          <p:nvPr>
            <p:extLst>
              <p:ext uri="{D42A27DB-BD31-4B8C-83A1-F6EECF244321}">
                <p14:modId xmlns:p14="http://schemas.microsoft.com/office/powerpoint/2010/main" val="2955720291"/>
              </p:ext>
            </p:extLst>
          </p:nvPr>
        </p:nvGraphicFramePr>
        <p:xfrm>
          <a:off x="463458" y="977102"/>
          <a:ext cx="1985961" cy="1040466"/>
        </p:xfrm>
        <a:graphic>
          <a:graphicData uri="http://schemas.openxmlformats.org/presentationml/2006/ole">
            <mc:AlternateContent xmlns:mc="http://schemas.openxmlformats.org/markup-compatibility/2006">
              <mc:Choice xmlns:v="urn:schemas-microsoft-com:vml" Requires="v">
                <p:oleObj spid="_x0000_s7256" name="CS ChemDraw Drawing" r:id="rId4" imgW="1494513" imgH="782921" progId="ChemDraw.Document.6.0">
                  <p:embed/>
                </p:oleObj>
              </mc:Choice>
              <mc:Fallback>
                <p:oleObj name="CS ChemDraw Drawing" r:id="rId4" imgW="1494513" imgH="782921" progId="ChemDraw.Document.6.0">
                  <p:embed/>
                  <p:pic>
                    <p:nvPicPr>
                      <p:cNvPr id="0" name=""/>
                      <p:cNvPicPr/>
                      <p:nvPr/>
                    </p:nvPicPr>
                    <p:blipFill>
                      <a:blip r:embed="rId5"/>
                      <a:stretch>
                        <a:fillRect/>
                      </a:stretch>
                    </p:blipFill>
                    <p:spPr>
                      <a:xfrm>
                        <a:off x="463458" y="977102"/>
                        <a:ext cx="1985961" cy="104046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8C36044-D2E9-4DA8-AE8F-5C5476BE6265}"/>
              </a:ext>
            </a:extLst>
          </p:cNvPr>
          <p:cNvGraphicFramePr>
            <a:graphicFrameLocks noChangeAspect="1"/>
          </p:cNvGraphicFramePr>
          <p:nvPr>
            <p:extLst>
              <p:ext uri="{D42A27DB-BD31-4B8C-83A1-F6EECF244321}">
                <p14:modId xmlns:p14="http://schemas.microsoft.com/office/powerpoint/2010/main" val="2527073798"/>
              </p:ext>
            </p:extLst>
          </p:nvPr>
        </p:nvGraphicFramePr>
        <p:xfrm>
          <a:off x="26895" y="3164167"/>
          <a:ext cx="4373562" cy="2436813"/>
        </p:xfrm>
        <a:graphic>
          <a:graphicData uri="http://schemas.openxmlformats.org/presentationml/2006/ole">
            <mc:AlternateContent xmlns:mc="http://schemas.openxmlformats.org/markup-compatibility/2006">
              <mc:Choice xmlns:v="urn:schemas-microsoft-com:vml" Requires="v">
                <p:oleObj spid="_x0000_s7257" name="CS ChemDraw Drawing" r:id="rId6" imgW="3207810" imgH="1787289" progId="ChemDraw.Document.6.0">
                  <p:embed/>
                </p:oleObj>
              </mc:Choice>
              <mc:Fallback>
                <p:oleObj name="CS ChemDraw Drawing" r:id="rId6" imgW="3207810" imgH="1787289" progId="ChemDraw.Document.6.0">
                  <p:embed/>
                  <p:pic>
                    <p:nvPicPr>
                      <p:cNvPr id="0" name=""/>
                      <p:cNvPicPr/>
                      <p:nvPr/>
                    </p:nvPicPr>
                    <p:blipFill>
                      <a:blip r:embed="rId7"/>
                      <a:stretch>
                        <a:fillRect/>
                      </a:stretch>
                    </p:blipFill>
                    <p:spPr>
                      <a:xfrm>
                        <a:off x="26895" y="3164167"/>
                        <a:ext cx="4373562" cy="243681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DE74034-0504-4E81-AF93-312C76547E57}"/>
              </a:ext>
            </a:extLst>
          </p:cNvPr>
          <p:cNvGraphicFramePr>
            <a:graphicFrameLocks noChangeAspect="1"/>
          </p:cNvGraphicFramePr>
          <p:nvPr>
            <p:extLst>
              <p:ext uri="{D42A27DB-BD31-4B8C-83A1-F6EECF244321}">
                <p14:modId xmlns:p14="http://schemas.microsoft.com/office/powerpoint/2010/main" val="1526152559"/>
              </p:ext>
            </p:extLst>
          </p:nvPr>
        </p:nvGraphicFramePr>
        <p:xfrm>
          <a:off x="4578122" y="3164167"/>
          <a:ext cx="4373562" cy="3222625"/>
        </p:xfrm>
        <a:graphic>
          <a:graphicData uri="http://schemas.openxmlformats.org/presentationml/2006/ole">
            <mc:AlternateContent xmlns:mc="http://schemas.openxmlformats.org/markup-compatibility/2006">
              <mc:Choice xmlns:v="urn:schemas-microsoft-com:vml" Requires="v">
                <p:oleObj spid="_x0000_s7258" name="CS ChemDraw Drawing" r:id="rId8" imgW="3178476" imgH="2341986" progId="ChemDraw.Document.6.0">
                  <p:embed/>
                </p:oleObj>
              </mc:Choice>
              <mc:Fallback>
                <p:oleObj name="CS ChemDraw Drawing" r:id="rId8" imgW="3178476" imgH="2341986" progId="ChemDraw.Document.6.0">
                  <p:embed/>
                  <p:pic>
                    <p:nvPicPr>
                      <p:cNvPr id="0" name=""/>
                      <p:cNvPicPr/>
                      <p:nvPr/>
                    </p:nvPicPr>
                    <p:blipFill>
                      <a:blip r:embed="rId9"/>
                      <a:stretch>
                        <a:fillRect/>
                      </a:stretch>
                    </p:blipFill>
                    <p:spPr>
                      <a:xfrm>
                        <a:off x="4578122" y="3164167"/>
                        <a:ext cx="4373562" cy="3222625"/>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CC080D34-D1E1-43DC-8494-2DEC4F85E951}"/>
              </a:ext>
            </a:extLst>
          </p:cNvPr>
          <p:cNvSpPr txBox="1"/>
          <p:nvPr/>
        </p:nvSpPr>
        <p:spPr>
          <a:xfrm>
            <a:off x="0" y="2598785"/>
            <a:ext cx="3097643" cy="369332"/>
          </a:xfrm>
          <a:prstGeom prst="rect">
            <a:avLst/>
          </a:prstGeom>
          <a:noFill/>
        </p:spPr>
        <p:txBody>
          <a:bodyPr wrap="none" rtlCol="0">
            <a:spAutoFit/>
          </a:bodyPr>
          <a:lstStyle/>
          <a:p>
            <a:r>
              <a:rPr lang="en-US" b="1" dirty="0"/>
              <a:t>Ligand displacement methods:</a:t>
            </a:r>
          </a:p>
        </p:txBody>
      </p:sp>
      <p:sp>
        <p:nvSpPr>
          <p:cNvPr id="9" name="TextBox 8">
            <a:extLst>
              <a:ext uri="{FF2B5EF4-FFF2-40B4-BE49-F238E27FC236}">
                <a16:creationId xmlns:a16="http://schemas.microsoft.com/office/drawing/2014/main" id="{9E10FB03-F2AA-43F6-A738-CD3C060DD5FE}"/>
              </a:ext>
            </a:extLst>
          </p:cNvPr>
          <p:cNvSpPr txBox="1"/>
          <p:nvPr/>
        </p:nvSpPr>
        <p:spPr>
          <a:xfrm>
            <a:off x="4770438" y="2598785"/>
            <a:ext cx="3004027" cy="369332"/>
          </a:xfrm>
          <a:prstGeom prst="rect">
            <a:avLst/>
          </a:prstGeom>
          <a:noFill/>
        </p:spPr>
        <p:txBody>
          <a:bodyPr wrap="none" rtlCol="0">
            <a:spAutoFit/>
          </a:bodyPr>
          <a:lstStyle/>
          <a:p>
            <a:r>
              <a:rPr lang="en-US" b="1" dirty="0"/>
              <a:t>Cationic complexes synthesis:</a:t>
            </a:r>
          </a:p>
        </p:txBody>
      </p:sp>
      <p:cxnSp>
        <p:nvCxnSpPr>
          <p:cNvPr id="11" name="Straight Connector 10">
            <a:extLst>
              <a:ext uri="{FF2B5EF4-FFF2-40B4-BE49-F238E27FC236}">
                <a16:creationId xmlns:a16="http://schemas.microsoft.com/office/drawing/2014/main" id="{F1D69587-31EF-4E37-9405-71DB8524E892}"/>
              </a:ext>
            </a:extLst>
          </p:cNvPr>
          <p:cNvCxnSpPr>
            <a:cxnSpLocks/>
          </p:cNvCxnSpPr>
          <p:nvPr/>
        </p:nvCxnSpPr>
        <p:spPr>
          <a:xfrm>
            <a:off x="4437529" y="2716306"/>
            <a:ext cx="6936" cy="3670486"/>
          </a:xfrm>
          <a:prstGeom prst="line">
            <a:avLst/>
          </a:prstGeom>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3EA43028-3C3D-45FA-AB4B-2D6C6321C67B}"/>
              </a:ext>
            </a:extLst>
          </p:cNvPr>
          <p:cNvSpPr/>
          <p:nvPr/>
        </p:nvSpPr>
        <p:spPr>
          <a:xfrm>
            <a:off x="154357" y="6457813"/>
            <a:ext cx="3788993" cy="307777"/>
          </a:xfrm>
          <a:prstGeom prst="rect">
            <a:avLst/>
          </a:prstGeom>
        </p:spPr>
        <p:txBody>
          <a:bodyPr wrap="square">
            <a:spAutoFit/>
          </a:bodyPr>
          <a:lstStyle/>
          <a:p>
            <a:r>
              <a:rPr lang="en-US" sz="1400" dirty="0">
                <a:latin typeface="Helvetica" panose="020B0604020202020204" pitchFamily="34" charset="0"/>
              </a:rPr>
              <a:t>Brookhart, M.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1169</a:t>
            </a:r>
            <a:endParaRPr lang="en-US" sz="1400" dirty="0"/>
          </a:p>
        </p:txBody>
      </p:sp>
    </p:spTree>
    <p:extLst>
      <p:ext uri="{BB962C8B-B14F-4D97-AF65-F5344CB8AC3E}">
        <p14:creationId xmlns:p14="http://schemas.microsoft.com/office/powerpoint/2010/main" val="2329708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1949-2473-435A-9968-3A12F75232B7}"/>
              </a:ext>
            </a:extLst>
          </p:cNvPr>
          <p:cNvSpPr>
            <a:spLocks noGrp="1"/>
          </p:cNvSpPr>
          <p:nvPr>
            <p:ph type="title"/>
          </p:nvPr>
        </p:nvSpPr>
        <p:spPr>
          <a:xfrm>
            <a:off x="0" y="0"/>
            <a:ext cx="8515350" cy="549274"/>
          </a:xfrm>
        </p:spPr>
        <p:txBody>
          <a:bodyPr>
            <a:normAutofit fontScale="90000"/>
          </a:bodyPr>
          <a:lstStyle/>
          <a:p>
            <a:r>
              <a:rPr lang="el-GR" sz="3600" dirty="0"/>
              <a:t>α</a:t>
            </a:r>
            <a:r>
              <a:rPr lang="en-US" sz="3600" dirty="0"/>
              <a:t>-</a:t>
            </a:r>
            <a:r>
              <a:rPr lang="en-US" sz="3600" dirty="0" err="1"/>
              <a:t>Diimine</a:t>
            </a:r>
            <a:r>
              <a:rPr lang="en-US" sz="3600" dirty="0"/>
              <a:t> Mediated Ethylene Polymerization</a:t>
            </a:r>
          </a:p>
        </p:txBody>
      </p:sp>
      <p:graphicFrame>
        <p:nvGraphicFramePr>
          <p:cNvPr id="4" name="Object 3">
            <a:extLst>
              <a:ext uri="{FF2B5EF4-FFF2-40B4-BE49-F238E27FC236}">
                <a16:creationId xmlns:a16="http://schemas.microsoft.com/office/drawing/2014/main" id="{FA8D93DA-201D-4915-A865-DFC6D8F644FB}"/>
              </a:ext>
            </a:extLst>
          </p:cNvPr>
          <p:cNvGraphicFramePr>
            <a:graphicFrameLocks noChangeAspect="1"/>
          </p:cNvGraphicFramePr>
          <p:nvPr>
            <p:extLst>
              <p:ext uri="{D42A27DB-BD31-4B8C-83A1-F6EECF244321}">
                <p14:modId xmlns:p14="http://schemas.microsoft.com/office/powerpoint/2010/main" val="3432562735"/>
              </p:ext>
            </p:extLst>
          </p:nvPr>
        </p:nvGraphicFramePr>
        <p:xfrm>
          <a:off x="167341" y="702143"/>
          <a:ext cx="5276568" cy="1520918"/>
        </p:xfrm>
        <a:graphic>
          <a:graphicData uri="http://schemas.openxmlformats.org/presentationml/2006/ole">
            <mc:AlternateContent xmlns:mc="http://schemas.openxmlformats.org/markup-compatibility/2006">
              <mc:Choice xmlns:v="urn:schemas-microsoft-com:vml" Requires="v">
                <p:oleObj spid="_x0000_s8219" name="CS ChemDraw Drawing" r:id="rId4" imgW="3861411" imgH="1112166" progId="ChemDraw.Document.6.0">
                  <p:embed/>
                </p:oleObj>
              </mc:Choice>
              <mc:Fallback>
                <p:oleObj name="CS ChemDraw Drawing" r:id="rId4" imgW="3861411" imgH="1112166" progId="ChemDraw.Document.6.0">
                  <p:embed/>
                  <p:pic>
                    <p:nvPicPr>
                      <p:cNvPr id="0" name=""/>
                      <p:cNvPicPr/>
                      <p:nvPr/>
                    </p:nvPicPr>
                    <p:blipFill>
                      <a:blip r:embed="rId5"/>
                      <a:stretch>
                        <a:fillRect/>
                      </a:stretch>
                    </p:blipFill>
                    <p:spPr>
                      <a:xfrm>
                        <a:off x="167341" y="702143"/>
                        <a:ext cx="5276568" cy="1520918"/>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0AB8DA51-0101-4317-8248-1A5B6CE46D41}"/>
              </a:ext>
            </a:extLst>
          </p:cNvPr>
          <p:cNvSpPr txBox="1"/>
          <p:nvPr/>
        </p:nvSpPr>
        <p:spPr>
          <a:xfrm>
            <a:off x="167341" y="2392970"/>
            <a:ext cx="1182375"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err="1"/>
              <a:t>Pd</a:t>
            </a:r>
            <a:r>
              <a:rPr lang="en-US" dirty="0"/>
              <a:t> catalyst</a:t>
            </a:r>
          </a:p>
        </p:txBody>
      </p:sp>
      <p:sp>
        <p:nvSpPr>
          <p:cNvPr id="6" name="Arrow: Right 5">
            <a:extLst>
              <a:ext uri="{FF2B5EF4-FFF2-40B4-BE49-F238E27FC236}">
                <a16:creationId xmlns:a16="http://schemas.microsoft.com/office/drawing/2014/main" id="{E6A60A6E-4BA4-4D4F-90FC-137F9D9F9B93}"/>
              </a:ext>
            </a:extLst>
          </p:cNvPr>
          <p:cNvSpPr/>
          <p:nvPr/>
        </p:nvSpPr>
        <p:spPr>
          <a:xfrm>
            <a:off x="1631577" y="2483507"/>
            <a:ext cx="995083" cy="18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8CC0214-3739-4892-BEEC-6A994F19F2E4}"/>
              </a:ext>
            </a:extLst>
          </p:cNvPr>
          <p:cNvSpPr txBox="1"/>
          <p:nvPr/>
        </p:nvSpPr>
        <p:spPr>
          <a:xfrm>
            <a:off x="2908521" y="2398342"/>
            <a:ext cx="5466368"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a:t>Highly branched PE without the intermediacy of </a:t>
            </a:r>
            <a:r>
              <a:rPr lang="el-GR" dirty="0"/>
              <a:t>α</a:t>
            </a:r>
            <a:r>
              <a:rPr lang="en-US" dirty="0"/>
              <a:t>-olefin</a:t>
            </a:r>
          </a:p>
        </p:txBody>
      </p:sp>
      <p:sp>
        <p:nvSpPr>
          <p:cNvPr id="8" name="TextBox 7">
            <a:extLst>
              <a:ext uri="{FF2B5EF4-FFF2-40B4-BE49-F238E27FC236}">
                <a16:creationId xmlns:a16="http://schemas.microsoft.com/office/drawing/2014/main" id="{709DE481-FB64-4921-9AAB-D5B39F9847C0}"/>
              </a:ext>
            </a:extLst>
          </p:cNvPr>
          <p:cNvSpPr txBox="1"/>
          <p:nvPr/>
        </p:nvSpPr>
        <p:spPr>
          <a:xfrm>
            <a:off x="3209365" y="2821041"/>
            <a:ext cx="4598438" cy="369332"/>
          </a:xfrm>
          <a:prstGeom prst="rect">
            <a:avLst/>
          </a:prstGeom>
          <a:noFill/>
        </p:spPr>
        <p:txBody>
          <a:bodyPr wrap="none" rtlCol="0">
            <a:spAutoFit/>
          </a:bodyPr>
          <a:lstStyle/>
          <a:p>
            <a:r>
              <a:rPr lang="en-US" dirty="0"/>
              <a:t>Useful as base stocks or additives for lubricants</a:t>
            </a:r>
          </a:p>
        </p:txBody>
      </p:sp>
      <p:pic>
        <p:nvPicPr>
          <p:cNvPr id="9" name="Picture 8">
            <a:extLst>
              <a:ext uri="{FF2B5EF4-FFF2-40B4-BE49-F238E27FC236}">
                <a16:creationId xmlns:a16="http://schemas.microsoft.com/office/drawing/2014/main" id="{0A12D83B-BA1F-4D67-9BCA-E75757C34D22}"/>
              </a:ext>
            </a:extLst>
          </p:cNvPr>
          <p:cNvPicPr>
            <a:picLocks noChangeAspect="1"/>
          </p:cNvPicPr>
          <p:nvPr/>
        </p:nvPicPr>
        <p:blipFill>
          <a:blip r:embed="rId6"/>
          <a:stretch>
            <a:fillRect/>
          </a:stretch>
        </p:blipFill>
        <p:spPr>
          <a:xfrm>
            <a:off x="295275" y="3429000"/>
            <a:ext cx="4276725" cy="3048000"/>
          </a:xfrm>
          <a:prstGeom prst="rect">
            <a:avLst/>
          </a:prstGeom>
        </p:spPr>
      </p:pic>
      <p:sp>
        <p:nvSpPr>
          <p:cNvPr id="10" name="TextBox 9">
            <a:extLst>
              <a:ext uri="{FF2B5EF4-FFF2-40B4-BE49-F238E27FC236}">
                <a16:creationId xmlns:a16="http://schemas.microsoft.com/office/drawing/2014/main" id="{A6E3FACD-BC01-44B9-B452-884613C9EB8D}"/>
              </a:ext>
            </a:extLst>
          </p:cNvPr>
          <p:cNvSpPr txBox="1"/>
          <p:nvPr/>
        </p:nvSpPr>
        <p:spPr>
          <a:xfrm>
            <a:off x="4880697" y="3978524"/>
            <a:ext cx="4171863" cy="2308324"/>
          </a:xfrm>
          <a:prstGeom prst="rect">
            <a:avLst/>
          </a:prstGeom>
          <a:noFill/>
        </p:spPr>
        <p:txBody>
          <a:bodyPr wrap="square" rtlCol="0">
            <a:spAutoFit/>
          </a:bodyPr>
          <a:lstStyle/>
          <a:p>
            <a:r>
              <a:rPr lang="en-US" dirty="0"/>
              <a:t>Turnover-limiting step: migration insertion</a:t>
            </a:r>
          </a:p>
          <a:p>
            <a:endParaRPr lang="en-US" dirty="0"/>
          </a:p>
          <a:p>
            <a:r>
              <a:rPr lang="en-US" dirty="0"/>
              <a:t>Barrier (insertion) in the Ni complex is ca. 4-5 kcal/</a:t>
            </a:r>
            <a:r>
              <a:rPr lang="en-US" dirty="0" err="1"/>
              <a:t>mol</a:t>
            </a:r>
            <a:r>
              <a:rPr lang="en-US" dirty="0"/>
              <a:t> lower than the </a:t>
            </a:r>
            <a:r>
              <a:rPr lang="en-US" dirty="0" err="1"/>
              <a:t>Pd</a:t>
            </a:r>
            <a:r>
              <a:rPr lang="en-US" dirty="0"/>
              <a:t> complex.</a:t>
            </a:r>
          </a:p>
          <a:p>
            <a:endParaRPr lang="en-US" dirty="0"/>
          </a:p>
          <a:p>
            <a:r>
              <a:rPr lang="en-US" dirty="0"/>
              <a:t>Increased steric bulk of ligand promotes insertion reaction. </a:t>
            </a:r>
          </a:p>
          <a:p>
            <a:endParaRPr lang="en-US" dirty="0"/>
          </a:p>
        </p:txBody>
      </p:sp>
      <p:sp>
        <p:nvSpPr>
          <p:cNvPr id="11" name="Rectangle 10">
            <a:extLst>
              <a:ext uri="{FF2B5EF4-FFF2-40B4-BE49-F238E27FC236}">
                <a16:creationId xmlns:a16="http://schemas.microsoft.com/office/drawing/2014/main" id="{26B81AFD-79C3-46C8-8491-44CCA5E0D179}"/>
              </a:ext>
            </a:extLst>
          </p:cNvPr>
          <p:cNvSpPr/>
          <p:nvPr/>
        </p:nvSpPr>
        <p:spPr>
          <a:xfrm>
            <a:off x="0" y="6489826"/>
            <a:ext cx="3788993" cy="307777"/>
          </a:xfrm>
          <a:prstGeom prst="rect">
            <a:avLst/>
          </a:prstGeom>
        </p:spPr>
        <p:txBody>
          <a:bodyPr wrap="square">
            <a:spAutoFit/>
          </a:bodyPr>
          <a:lstStyle/>
          <a:p>
            <a:r>
              <a:rPr lang="en-US" sz="1400" dirty="0">
                <a:latin typeface="Helvetica" panose="020B0604020202020204" pitchFamily="34" charset="0"/>
              </a:rPr>
              <a:t>Brookhart, M.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1169</a:t>
            </a:r>
            <a:endParaRPr lang="en-US" sz="1400" dirty="0"/>
          </a:p>
        </p:txBody>
      </p:sp>
    </p:spTree>
    <p:extLst>
      <p:ext uri="{BB962C8B-B14F-4D97-AF65-F5344CB8AC3E}">
        <p14:creationId xmlns:p14="http://schemas.microsoft.com/office/powerpoint/2010/main" val="128940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A617-2911-4300-9319-8485155476B0}"/>
              </a:ext>
            </a:extLst>
          </p:cNvPr>
          <p:cNvSpPr>
            <a:spLocks noGrp="1"/>
          </p:cNvSpPr>
          <p:nvPr>
            <p:ph type="title"/>
          </p:nvPr>
        </p:nvSpPr>
        <p:spPr>
          <a:xfrm>
            <a:off x="0" y="0"/>
            <a:ext cx="9144000" cy="770965"/>
          </a:xfrm>
        </p:spPr>
        <p:txBody>
          <a:bodyPr>
            <a:normAutofit fontScale="90000"/>
          </a:bodyPr>
          <a:lstStyle/>
          <a:p>
            <a:r>
              <a:rPr lang="en-US" sz="3600" dirty="0"/>
              <a:t>Ethylene/Methyl Acrylate(E/MA) Copolymerization</a:t>
            </a:r>
          </a:p>
        </p:txBody>
      </p:sp>
      <p:pic>
        <p:nvPicPr>
          <p:cNvPr id="4" name="Picture 3">
            <a:extLst>
              <a:ext uri="{FF2B5EF4-FFF2-40B4-BE49-F238E27FC236}">
                <a16:creationId xmlns:a16="http://schemas.microsoft.com/office/drawing/2014/main" id="{6392B467-5E69-4B53-8F41-52B96BEF3CE6}"/>
              </a:ext>
            </a:extLst>
          </p:cNvPr>
          <p:cNvPicPr>
            <a:picLocks noChangeAspect="1"/>
          </p:cNvPicPr>
          <p:nvPr/>
        </p:nvPicPr>
        <p:blipFill>
          <a:blip r:embed="rId3"/>
          <a:stretch>
            <a:fillRect/>
          </a:stretch>
        </p:blipFill>
        <p:spPr>
          <a:xfrm>
            <a:off x="1273193" y="672074"/>
            <a:ext cx="5791200" cy="2000250"/>
          </a:xfrm>
          <a:prstGeom prst="rect">
            <a:avLst/>
          </a:prstGeom>
        </p:spPr>
      </p:pic>
      <p:pic>
        <p:nvPicPr>
          <p:cNvPr id="5" name="Picture 4">
            <a:extLst>
              <a:ext uri="{FF2B5EF4-FFF2-40B4-BE49-F238E27FC236}">
                <a16:creationId xmlns:a16="http://schemas.microsoft.com/office/drawing/2014/main" id="{E3F41E6F-F2E5-4744-ADF0-D1CE70F98528}"/>
              </a:ext>
            </a:extLst>
          </p:cNvPr>
          <p:cNvPicPr>
            <a:picLocks noChangeAspect="1"/>
          </p:cNvPicPr>
          <p:nvPr/>
        </p:nvPicPr>
        <p:blipFill>
          <a:blip r:embed="rId4"/>
          <a:stretch>
            <a:fillRect/>
          </a:stretch>
        </p:blipFill>
        <p:spPr>
          <a:xfrm>
            <a:off x="701485" y="3130761"/>
            <a:ext cx="5839621" cy="2991200"/>
          </a:xfrm>
          <a:prstGeom prst="rect">
            <a:avLst/>
          </a:prstGeom>
        </p:spPr>
      </p:pic>
      <p:sp>
        <p:nvSpPr>
          <p:cNvPr id="6" name="TextBox 5">
            <a:extLst>
              <a:ext uri="{FF2B5EF4-FFF2-40B4-BE49-F238E27FC236}">
                <a16:creationId xmlns:a16="http://schemas.microsoft.com/office/drawing/2014/main" id="{04F781B0-D0F8-4E6A-8301-4012ED4B5C49}"/>
              </a:ext>
            </a:extLst>
          </p:cNvPr>
          <p:cNvSpPr txBox="1"/>
          <p:nvPr/>
        </p:nvSpPr>
        <p:spPr>
          <a:xfrm>
            <a:off x="701485" y="2717178"/>
            <a:ext cx="7741030" cy="369332"/>
          </a:xfrm>
          <a:prstGeom prst="rect">
            <a:avLst/>
          </a:prstGeom>
          <a:noFill/>
        </p:spPr>
        <p:txBody>
          <a:bodyPr wrap="none" rtlCol="0">
            <a:spAutoFit/>
          </a:bodyPr>
          <a:lstStyle/>
          <a:p>
            <a:r>
              <a:rPr lang="en-US" dirty="0"/>
              <a:t>amorphous, highly branched, ester groups located at the end of branches mostly</a:t>
            </a:r>
          </a:p>
        </p:txBody>
      </p:sp>
      <p:sp>
        <p:nvSpPr>
          <p:cNvPr id="7" name="TextBox 6">
            <a:extLst>
              <a:ext uri="{FF2B5EF4-FFF2-40B4-BE49-F238E27FC236}">
                <a16:creationId xmlns:a16="http://schemas.microsoft.com/office/drawing/2014/main" id="{8BC3AE60-1631-417F-B21C-8658D925AF95}"/>
              </a:ext>
            </a:extLst>
          </p:cNvPr>
          <p:cNvSpPr txBox="1"/>
          <p:nvPr/>
        </p:nvSpPr>
        <p:spPr>
          <a:xfrm>
            <a:off x="6613243" y="4294059"/>
            <a:ext cx="2530757" cy="369332"/>
          </a:xfrm>
          <a:prstGeom prst="rect">
            <a:avLst/>
          </a:prstGeom>
          <a:noFill/>
        </p:spPr>
        <p:txBody>
          <a:bodyPr wrap="none" rtlCol="0">
            <a:spAutoFit/>
          </a:bodyPr>
          <a:lstStyle/>
          <a:p>
            <a:r>
              <a:rPr lang="en-US" dirty="0"/>
              <a:t>Large MA/E ratio needed</a:t>
            </a:r>
          </a:p>
        </p:txBody>
      </p:sp>
      <p:sp>
        <p:nvSpPr>
          <p:cNvPr id="8" name="TextBox 7">
            <a:extLst>
              <a:ext uri="{FF2B5EF4-FFF2-40B4-BE49-F238E27FC236}">
                <a16:creationId xmlns:a16="http://schemas.microsoft.com/office/drawing/2014/main" id="{C5BE607B-118E-4004-8C3A-1B8CAF28BE69}"/>
              </a:ext>
            </a:extLst>
          </p:cNvPr>
          <p:cNvSpPr txBox="1"/>
          <p:nvPr/>
        </p:nvSpPr>
        <p:spPr>
          <a:xfrm>
            <a:off x="819094" y="6211669"/>
            <a:ext cx="6699398" cy="646331"/>
          </a:xfrm>
          <a:prstGeom prst="rect">
            <a:avLst/>
          </a:prstGeom>
          <a:noFill/>
        </p:spPr>
        <p:txBody>
          <a:bodyPr wrap="none" rtlCol="0">
            <a:spAutoFit/>
          </a:bodyPr>
          <a:lstStyle/>
          <a:p>
            <a:r>
              <a:rPr lang="en-US" dirty="0"/>
              <a:t>Other successful examples: methyl vinyl ketones and </a:t>
            </a:r>
            <a:r>
              <a:rPr lang="en-US" dirty="0" err="1"/>
              <a:t>sillyl</a:t>
            </a:r>
            <a:r>
              <a:rPr lang="en-US" dirty="0"/>
              <a:t> vinyl ethers</a:t>
            </a:r>
          </a:p>
          <a:p>
            <a:r>
              <a:rPr lang="en-US" dirty="0"/>
              <a:t>Failed case: vinyl acetate, acrylonitrile and vinyl chloride</a:t>
            </a:r>
          </a:p>
        </p:txBody>
      </p:sp>
      <p:sp>
        <p:nvSpPr>
          <p:cNvPr id="9" name="Rectangle 8">
            <a:extLst>
              <a:ext uri="{FF2B5EF4-FFF2-40B4-BE49-F238E27FC236}">
                <a16:creationId xmlns:a16="http://schemas.microsoft.com/office/drawing/2014/main" id="{FA98D95D-5253-4AB6-B45B-E54EEECE4A5C}"/>
              </a:ext>
            </a:extLst>
          </p:cNvPr>
          <p:cNvSpPr/>
          <p:nvPr/>
        </p:nvSpPr>
        <p:spPr>
          <a:xfrm>
            <a:off x="100036" y="2409401"/>
            <a:ext cx="3788993" cy="307777"/>
          </a:xfrm>
          <a:prstGeom prst="rect">
            <a:avLst/>
          </a:prstGeom>
        </p:spPr>
        <p:txBody>
          <a:bodyPr wrap="square">
            <a:spAutoFit/>
          </a:bodyPr>
          <a:lstStyle/>
          <a:p>
            <a:r>
              <a:rPr lang="en-US" sz="1400" dirty="0">
                <a:latin typeface="Helvetica" panose="020B0604020202020204" pitchFamily="34" charset="0"/>
              </a:rPr>
              <a:t>Brookhart, M.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2000</a:t>
            </a:r>
            <a:r>
              <a:rPr lang="en-US" sz="1400" dirty="0">
                <a:latin typeface="Helvetica" panose="020B0604020202020204" pitchFamily="34" charset="0"/>
              </a:rPr>
              <a:t>, </a:t>
            </a:r>
            <a:r>
              <a:rPr lang="en-US" sz="1400" i="1" dirty="0">
                <a:latin typeface="Helvetica" panose="020B0604020202020204" pitchFamily="34" charset="0"/>
              </a:rPr>
              <a:t>100</a:t>
            </a:r>
            <a:r>
              <a:rPr lang="en-US" sz="1400" dirty="0">
                <a:latin typeface="Helvetica" panose="020B0604020202020204" pitchFamily="34" charset="0"/>
              </a:rPr>
              <a:t>, 1169</a:t>
            </a:r>
            <a:endParaRPr lang="en-US" sz="1400" dirty="0"/>
          </a:p>
        </p:txBody>
      </p:sp>
    </p:spTree>
    <p:extLst>
      <p:ext uri="{BB962C8B-B14F-4D97-AF65-F5344CB8AC3E}">
        <p14:creationId xmlns:p14="http://schemas.microsoft.com/office/powerpoint/2010/main" val="3114268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E5EF-1F7D-492C-A29D-14B14AC41310}"/>
              </a:ext>
            </a:extLst>
          </p:cNvPr>
          <p:cNvSpPr>
            <a:spLocks noGrp="1"/>
          </p:cNvSpPr>
          <p:nvPr>
            <p:ph type="title"/>
          </p:nvPr>
        </p:nvSpPr>
        <p:spPr>
          <a:xfrm>
            <a:off x="0" y="0"/>
            <a:ext cx="7886700" cy="596181"/>
          </a:xfrm>
        </p:spPr>
        <p:txBody>
          <a:bodyPr>
            <a:normAutofit/>
          </a:bodyPr>
          <a:lstStyle/>
          <a:p>
            <a:r>
              <a:rPr lang="en-US" sz="3600" dirty="0"/>
              <a:t>P</a:t>
            </a:r>
            <a:r>
              <a:rPr lang="en-US" altLang="zh-CN" sz="3600" dirty="0"/>
              <a:t>hosphine-Sulfonate </a:t>
            </a:r>
            <a:endParaRPr lang="en-US" sz="3600" dirty="0"/>
          </a:p>
        </p:txBody>
      </p:sp>
      <p:pic>
        <p:nvPicPr>
          <p:cNvPr id="4" name="Picture 3">
            <a:extLst>
              <a:ext uri="{FF2B5EF4-FFF2-40B4-BE49-F238E27FC236}">
                <a16:creationId xmlns:a16="http://schemas.microsoft.com/office/drawing/2014/main" id="{FB81D71D-A55A-495A-8ACD-576954C5FD71}"/>
              </a:ext>
            </a:extLst>
          </p:cNvPr>
          <p:cNvPicPr>
            <a:picLocks noChangeAspect="1"/>
          </p:cNvPicPr>
          <p:nvPr/>
        </p:nvPicPr>
        <p:blipFill>
          <a:blip r:embed="rId4"/>
          <a:stretch>
            <a:fillRect/>
          </a:stretch>
        </p:blipFill>
        <p:spPr>
          <a:xfrm>
            <a:off x="493413" y="1092387"/>
            <a:ext cx="3739081" cy="976501"/>
          </a:xfrm>
          <a:prstGeom prst="rect">
            <a:avLst/>
          </a:prstGeom>
        </p:spPr>
      </p:pic>
      <p:pic>
        <p:nvPicPr>
          <p:cNvPr id="5" name="Picture 4">
            <a:extLst>
              <a:ext uri="{FF2B5EF4-FFF2-40B4-BE49-F238E27FC236}">
                <a16:creationId xmlns:a16="http://schemas.microsoft.com/office/drawing/2014/main" id="{B7BE67A9-D438-43B1-87E3-E1977723C4F6}"/>
              </a:ext>
            </a:extLst>
          </p:cNvPr>
          <p:cNvPicPr>
            <a:picLocks noChangeAspect="1"/>
          </p:cNvPicPr>
          <p:nvPr/>
        </p:nvPicPr>
        <p:blipFill>
          <a:blip r:embed="rId5"/>
          <a:stretch>
            <a:fillRect/>
          </a:stretch>
        </p:blipFill>
        <p:spPr>
          <a:xfrm>
            <a:off x="4807380" y="1048603"/>
            <a:ext cx="3547119" cy="1118386"/>
          </a:xfrm>
          <a:prstGeom prst="rect">
            <a:avLst/>
          </a:prstGeom>
        </p:spPr>
      </p:pic>
      <p:sp>
        <p:nvSpPr>
          <p:cNvPr id="6" name="TextBox 5">
            <a:extLst>
              <a:ext uri="{FF2B5EF4-FFF2-40B4-BE49-F238E27FC236}">
                <a16:creationId xmlns:a16="http://schemas.microsoft.com/office/drawing/2014/main" id="{4118B836-42F5-431D-AA82-B22D74300B29}"/>
              </a:ext>
            </a:extLst>
          </p:cNvPr>
          <p:cNvSpPr txBox="1"/>
          <p:nvPr/>
        </p:nvSpPr>
        <p:spPr>
          <a:xfrm>
            <a:off x="90093" y="596181"/>
            <a:ext cx="1765868" cy="369332"/>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n-US" dirty="0"/>
              <a:t>Ligand synthesis:</a:t>
            </a:r>
          </a:p>
        </p:txBody>
      </p:sp>
      <p:graphicFrame>
        <p:nvGraphicFramePr>
          <p:cNvPr id="7" name="Object 6">
            <a:extLst>
              <a:ext uri="{FF2B5EF4-FFF2-40B4-BE49-F238E27FC236}">
                <a16:creationId xmlns:a16="http://schemas.microsoft.com/office/drawing/2014/main" id="{702548C0-592F-46E2-A0ED-5D764123F523}"/>
              </a:ext>
            </a:extLst>
          </p:cNvPr>
          <p:cNvGraphicFramePr>
            <a:graphicFrameLocks noChangeAspect="1"/>
          </p:cNvGraphicFramePr>
          <p:nvPr>
            <p:extLst>
              <p:ext uri="{D42A27DB-BD31-4B8C-83A1-F6EECF244321}">
                <p14:modId xmlns:p14="http://schemas.microsoft.com/office/powerpoint/2010/main" val="3578318882"/>
              </p:ext>
            </p:extLst>
          </p:nvPr>
        </p:nvGraphicFramePr>
        <p:xfrm>
          <a:off x="347521" y="2592347"/>
          <a:ext cx="4915995" cy="1276350"/>
        </p:xfrm>
        <a:graphic>
          <a:graphicData uri="http://schemas.openxmlformats.org/presentationml/2006/ole">
            <mc:AlternateContent xmlns:mc="http://schemas.openxmlformats.org/markup-compatibility/2006">
              <mc:Choice xmlns:v="urn:schemas-microsoft-com:vml" Requires="v">
                <p:oleObj spid="_x0000_s9239" name="CS ChemDraw Drawing" r:id="rId6" imgW="3625210" imgH="941230" progId="ChemDraw.Document.6.0">
                  <p:embed/>
                </p:oleObj>
              </mc:Choice>
              <mc:Fallback>
                <p:oleObj name="CS ChemDraw Drawing" r:id="rId6" imgW="3625210" imgH="941230" progId="ChemDraw.Document.6.0">
                  <p:embed/>
                  <p:pic>
                    <p:nvPicPr>
                      <p:cNvPr id="0" name=""/>
                      <p:cNvPicPr/>
                      <p:nvPr/>
                    </p:nvPicPr>
                    <p:blipFill>
                      <a:blip r:embed="rId7"/>
                      <a:stretch>
                        <a:fillRect/>
                      </a:stretch>
                    </p:blipFill>
                    <p:spPr>
                      <a:xfrm>
                        <a:off x="347521" y="2592347"/>
                        <a:ext cx="4915995" cy="127635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B6BEBEE9-348A-4D90-994D-2AA6DFDA9A22}"/>
              </a:ext>
            </a:extLst>
          </p:cNvPr>
          <p:cNvSpPr txBox="1"/>
          <p:nvPr/>
        </p:nvSpPr>
        <p:spPr>
          <a:xfrm>
            <a:off x="5776111" y="2930139"/>
            <a:ext cx="2768092" cy="646331"/>
          </a:xfrm>
          <a:prstGeom prst="rect">
            <a:avLst/>
          </a:prstGeom>
          <a:noFill/>
        </p:spPr>
        <p:txBody>
          <a:bodyPr wrap="square" rtlCol="0">
            <a:spAutoFit/>
          </a:bodyPr>
          <a:lstStyle/>
          <a:p>
            <a:r>
              <a:rPr lang="en-US" dirty="0"/>
              <a:t>Bulky substituents on the phosphorus atom helps!</a:t>
            </a:r>
          </a:p>
        </p:txBody>
      </p:sp>
      <p:sp>
        <p:nvSpPr>
          <p:cNvPr id="9" name="Rectangle 8">
            <a:extLst>
              <a:ext uri="{FF2B5EF4-FFF2-40B4-BE49-F238E27FC236}">
                <a16:creationId xmlns:a16="http://schemas.microsoft.com/office/drawing/2014/main" id="{D801F8A4-DDF3-43C3-B10E-EA62C15F175D}"/>
              </a:ext>
            </a:extLst>
          </p:cNvPr>
          <p:cNvSpPr/>
          <p:nvPr/>
        </p:nvSpPr>
        <p:spPr>
          <a:xfrm>
            <a:off x="154357" y="6457813"/>
            <a:ext cx="3788993" cy="307777"/>
          </a:xfrm>
          <a:prstGeom prst="rect">
            <a:avLst/>
          </a:prstGeom>
        </p:spPr>
        <p:txBody>
          <a:bodyPr wrap="square">
            <a:spAutoFit/>
          </a:bodyPr>
          <a:lstStyle/>
          <a:p>
            <a:r>
              <a:rPr lang="en-US" sz="1400" dirty="0">
                <a:latin typeface="Helvetica" panose="020B0604020202020204" pitchFamily="34" charset="0"/>
              </a:rPr>
              <a:t>Nozaki, K. </a:t>
            </a:r>
            <a:r>
              <a:rPr lang="en-US" sz="1400" i="1" dirty="0">
                <a:latin typeface="Helvetica-Oblique"/>
              </a:rPr>
              <a:t>Chem. Rev</a:t>
            </a:r>
            <a:r>
              <a:rPr lang="en-US" sz="1400" dirty="0">
                <a:latin typeface="Helvetica" panose="020B0604020202020204" pitchFamily="34" charset="0"/>
              </a:rPr>
              <a:t>. </a:t>
            </a:r>
            <a:r>
              <a:rPr lang="en-US" sz="1400" b="1" dirty="0">
                <a:latin typeface="Helvetica-Bold"/>
              </a:rPr>
              <a:t>2009</a:t>
            </a:r>
            <a:r>
              <a:rPr lang="en-US" sz="1400" dirty="0">
                <a:latin typeface="Helvetica" panose="020B0604020202020204" pitchFamily="34" charset="0"/>
              </a:rPr>
              <a:t>, </a:t>
            </a:r>
            <a:r>
              <a:rPr lang="en-US" sz="1400" i="1" dirty="0">
                <a:latin typeface="Helvetica" panose="020B0604020202020204" pitchFamily="34" charset="0"/>
              </a:rPr>
              <a:t>109</a:t>
            </a:r>
            <a:r>
              <a:rPr lang="en-US" sz="1400" dirty="0">
                <a:latin typeface="Helvetica" panose="020B0604020202020204" pitchFamily="34" charset="0"/>
              </a:rPr>
              <a:t>, 5215</a:t>
            </a:r>
            <a:endParaRPr lang="en-US" sz="1400" dirty="0"/>
          </a:p>
        </p:txBody>
      </p:sp>
      <p:pic>
        <p:nvPicPr>
          <p:cNvPr id="10" name="Picture 9">
            <a:extLst>
              <a:ext uri="{FF2B5EF4-FFF2-40B4-BE49-F238E27FC236}">
                <a16:creationId xmlns:a16="http://schemas.microsoft.com/office/drawing/2014/main" id="{FD4AF159-C725-488C-A12F-DB5A2301FF0D}"/>
              </a:ext>
            </a:extLst>
          </p:cNvPr>
          <p:cNvPicPr>
            <a:picLocks noChangeAspect="1"/>
          </p:cNvPicPr>
          <p:nvPr/>
        </p:nvPicPr>
        <p:blipFill>
          <a:blip r:embed="rId8"/>
          <a:stretch>
            <a:fillRect/>
          </a:stretch>
        </p:blipFill>
        <p:spPr>
          <a:xfrm>
            <a:off x="415003" y="4184417"/>
            <a:ext cx="4072026" cy="2273396"/>
          </a:xfrm>
          <a:prstGeom prst="rect">
            <a:avLst/>
          </a:prstGeom>
        </p:spPr>
      </p:pic>
      <p:pic>
        <p:nvPicPr>
          <p:cNvPr id="11" name="Picture 10">
            <a:extLst>
              <a:ext uri="{FF2B5EF4-FFF2-40B4-BE49-F238E27FC236}">
                <a16:creationId xmlns:a16="http://schemas.microsoft.com/office/drawing/2014/main" id="{A02C4647-BC3B-4489-A7ED-9E9C8DF333FB}"/>
              </a:ext>
            </a:extLst>
          </p:cNvPr>
          <p:cNvPicPr>
            <a:picLocks noChangeAspect="1"/>
          </p:cNvPicPr>
          <p:nvPr/>
        </p:nvPicPr>
        <p:blipFill>
          <a:blip r:embed="rId9"/>
          <a:stretch>
            <a:fillRect/>
          </a:stretch>
        </p:blipFill>
        <p:spPr>
          <a:xfrm>
            <a:off x="4940004" y="4224579"/>
            <a:ext cx="3788993" cy="2410347"/>
          </a:xfrm>
          <a:prstGeom prst="rect">
            <a:avLst/>
          </a:prstGeom>
        </p:spPr>
      </p:pic>
      <p:sp>
        <p:nvSpPr>
          <p:cNvPr id="12" name="TextBox 11">
            <a:extLst>
              <a:ext uri="{FF2B5EF4-FFF2-40B4-BE49-F238E27FC236}">
                <a16:creationId xmlns:a16="http://schemas.microsoft.com/office/drawing/2014/main" id="{2CBCFD46-5AE3-45E0-AB8D-3622E17B1E5E}"/>
              </a:ext>
            </a:extLst>
          </p:cNvPr>
          <p:cNvSpPr txBox="1"/>
          <p:nvPr/>
        </p:nvSpPr>
        <p:spPr>
          <a:xfrm>
            <a:off x="90093" y="2152073"/>
            <a:ext cx="2509085" cy="369332"/>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n-US" dirty="0"/>
              <a:t>Ethylene Polymerization:</a:t>
            </a:r>
          </a:p>
        </p:txBody>
      </p:sp>
      <p:sp>
        <p:nvSpPr>
          <p:cNvPr id="13" name="TextBox 12">
            <a:extLst>
              <a:ext uri="{FF2B5EF4-FFF2-40B4-BE49-F238E27FC236}">
                <a16:creationId xmlns:a16="http://schemas.microsoft.com/office/drawing/2014/main" id="{334A7804-58CD-4291-A9C3-299FB3787D57}"/>
              </a:ext>
            </a:extLst>
          </p:cNvPr>
          <p:cNvSpPr txBox="1"/>
          <p:nvPr/>
        </p:nvSpPr>
        <p:spPr>
          <a:xfrm>
            <a:off x="110049" y="3834303"/>
            <a:ext cx="1947393" cy="369332"/>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n-US" dirty="0"/>
              <a:t>Ethylene insertion:</a:t>
            </a:r>
          </a:p>
        </p:txBody>
      </p:sp>
      <p:sp>
        <p:nvSpPr>
          <p:cNvPr id="14" name="TextBox 13">
            <a:extLst>
              <a:ext uri="{FF2B5EF4-FFF2-40B4-BE49-F238E27FC236}">
                <a16:creationId xmlns:a16="http://schemas.microsoft.com/office/drawing/2014/main" id="{87DCD584-242C-41D3-BBBC-BF14D8E669BF}"/>
              </a:ext>
            </a:extLst>
          </p:cNvPr>
          <p:cNvSpPr txBox="1"/>
          <p:nvPr/>
        </p:nvSpPr>
        <p:spPr>
          <a:xfrm>
            <a:off x="4324712" y="3834303"/>
            <a:ext cx="4512454" cy="369332"/>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el-GR" dirty="0"/>
              <a:t>β</a:t>
            </a:r>
            <a:r>
              <a:rPr lang="en-US" dirty="0"/>
              <a:t>-H elimination (suppressed with high [C</a:t>
            </a:r>
            <a:r>
              <a:rPr lang="en-US" baseline="-25000" dirty="0"/>
              <a:t>2</a:t>
            </a:r>
            <a:r>
              <a:rPr lang="en-US" dirty="0"/>
              <a:t>H</a:t>
            </a:r>
            <a:r>
              <a:rPr lang="en-US" baseline="-25000" dirty="0"/>
              <a:t>4]</a:t>
            </a:r>
            <a:r>
              <a:rPr lang="en-US" dirty="0"/>
              <a:t>:</a:t>
            </a:r>
          </a:p>
        </p:txBody>
      </p:sp>
    </p:spTree>
    <p:extLst>
      <p:ext uri="{BB962C8B-B14F-4D97-AF65-F5344CB8AC3E}">
        <p14:creationId xmlns:p14="http://schemas.microsoft.com/office/powerpoint/2010/main" val="405106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29A36-BD89-4EB7-B44B-042A986392A7}"/>
              </a:ext>
            </a:extLst>
          </p:cNvPr>
          <p:cNvSpPr>
            <a:spLocks noGrp="1"/>
          </p:cNvSpPr>
          <p:nvPr>
            <p:ph type="title"/>
          </p:nvPr>
        </p:nvSpPr>
        <p:spPr>
          <a:xfrm>
            <a:off x="0" y="18256"/>
            <a:ext cx="8515350" cy="769396"/>
          </a:xfrm>
        </p:spPr>
        <p:txBody>
          <a:bodyPr>
            <a:normAutofit/>
          </a:bodyPr>
          <a:lstStyle/>
          <a:p>
            <a:r>
              <a:rPr lang="en-US" sz="3600" dirty="0"/>
              <a:t>E/MA Copolymerization by the </a:t>
            </a:r>
            <a:r>
              <a:rPr lang="en-US" sz="3600" dirty="0" err="1"/>
              <a:t>Pd</a:t>
            </a:r>
            <a:r>
              <a:rPr lang="en-US" sz="3600" dirty="0"/>
              <a:t> P-S System</a:t>
            </a:r>
          </a:p>
        </p:txBody>
      </p:sp>
      <p:pic>
        <p:nvPicPr>
          <p:cNvPr id="4" name="Picture 3">
            <a:extLst>
              <a:ext uri="{FF2B5EF4-FFF2-40B4-BE49-F238E27FC236}">
                <a16:creationId xmlns:a16="http://schemas.microsoft.com/office/drawing/2014/main" id="{1D282F3E-D1E2-4C4A-B7E1-8910B2AA5955}"/>
              </a:ext>
            </a:extLst>
          </p:cNvPr>
          <p:cNvPicPr>
            <a:picLocks noChangeAspect="1"/>
          </p:cNvPicPr>
          <p:nvPr/>
        </p:nvPicPr>
        <p:blipFill>
          <a:blip r:embed="rId3"/>
          <a:stretch>
            <a:fillRect/>
          </a:stretch>
        </p:blipFill>
        <p:spPr>
          <a:xfrm>
            <a:off x="294628" y="1201204"/>
            <a:ext cx="3971925" cy="1447800"/>
          </a:xfrm>
          <a:prstGeom prst="rect">
            <a:avLst/>
          </a:prstGeom>
        </p:spPr>
      </p:pic>
      <p:pic>
        <p:nvPicPr>
          <p:cNvPr id="5" name="Picture 4">
            <a:extLst>
              <a:ext uri="{FF2B5EF4-FFF2-40B4-BE49-F238E27FC236}">
                <a16:creationId xmlns:a16="http://schemas.microsoft.com/office/drawing/2014/main" id="{A210B7C1-60BE-496E-A19B-1D6561083689}"/>
              </a:ext>
            </a:extLst>
          </p:cNvPr>
          <p:cNvPicPr>
            <a:picLocks noChangeAspect="1"/>
          </p:cNvPicPr>
          <p:nvPr/>
        </p:nvPicPr>
        <p:blipFill>
          <a:blip r:embed="rId4"/>
          <a:stretch>
            <a:fillRect/>
          </a:stretch>
        </p:blipFill>
        <p:spPr>
          <a:xfrm>
            <a:off x="4580878" y="1172629"/>
            <a:ext cx="4000500" cy="1504950"/>
          </a:xfrm>
          <a:prstGeom prst="rect">
            <a:avLst/>
          </a:prstGeom>
        </p:spPr>
      </p:pic>
      <p:pic>
        <p:nvPicPr>
          <p:cNvPr id="6" name="Picture 5">
            <a:extLst>
              <a:ext uri="{FF2B5EF4-FFF2-40B4-BE49-F238E27FC236}">
                <a16:creationId xmlns:a16="http://schemas.microsoft.com/office/drawing/2014/main" id="{DDF4EC6E-9699-4A4E-A224-8A88FF4B7589}"/>
              </a:ext>
            </a:extLst>
          </p:cNvPr>
          <p:cNvPicPr>
            <a:picLocks noChangeAspect="1"/>
          </p:cNvPicPr>
          <p:nvPr/>
        </p:nvPicPr>
        <p:blipFill>
          <a:blip r:embed="rId5"/>
          <a:stretch>
            <a:fillRect/>
          </a:stretch>
        </p:blipFill>
        <p:spPr>
          <a:xfrm>
            <a:off x="389877" y="3460451"/>
            <a:ext cx="3781425" cy="2219325"/>
          </a:xfrm>
          <a:prstGeom prst="rect">
            <a:avLst/>
          </a:prstGeom>
        </p:spPr>
      </p:pic>
      <p:pic>
        <p:nvPicPr>
          <p:cNvPr id="7" name="Picture 6">
            <a:extLst>
              <a:ext uri="{FF2B5EF4-FFF2-40B4-BE49-F238E27FC236}">
                <a16:creationId xmlns:a16="http://schemas.microsoft.com/office/drawing/2014/main" id="{5F0FFDC0-959B-434F-9BCF-0DE04BECED2E}"/>
              </a:ext>
            </a:extLst>
          </p:cNvPr>
          <p:cNvPicPr>
            <a:picLocks noChangeAspect="1"/>
          </p:cNvPicPr>
          <p:nvPr/>
        </p:nvPicPr>
        <p:blipFill>
          <a:blip r:embed="rId6"/>
          <a:stretch>
            <a:fillRect/>
          </a:stretch>
        </p:blipFill>
        <p:spPr>
          <a:xfrm>
            <a:off x="4727782" y="3460451"/>
            <a:ext cx="4067175" cy="2581275"/>
          </a:xfrm>
          <a:prstGeom prst="rect">
            <a:avLst/>
          </a:prstGeom>
        </p:spPr>
      </p:pic>
    </p:spTree>
    <p:extLst>
      <p:ext uri="{BB962C8B-B14F-4D97-AF65-F5344CB8AC3E}">
        <p14:creationId xmlns:p14="http://schemas.microsoft.com/office/powerpoint/2010/main" val="2951672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3711-4538-4F17-AF40-7E5FEAED0687}"/>
              </a:ext>
            </a:extLst>
          </p:cNvPr>
          <p:cNvSpPr>
            <a:spLocks noGrp="1"/>
          </p:cNvSpPr>
          <p:nvPr>
            <p:ph type="title"/>
          </p:nvPr>
        </p:nvSpPr>
        <p:spPr>
          <a:xfrm>
            <a:off x="0" y="1"/>
            <a:ext cx="9144000" cy="656947"/>
          </a:xfrm>
        </p:spPr>
        <p:txBody>
          <a:bodyPr>
            <a:noAutofit/>
          </a:bodyPr>
          <a:lstStyle/>
          <a:p>
            <a:r>
              <a:rPr lang="en-US" sz="3600" dirty="0"/>
              <a:t>E/PVM Copolymerization with P-S System</a:t>
            </a:r>
          </a:p>
        </p:txBody>
      </p:sp>
      <p:pic>
        <p:nvPicPr>
          <p:cNvPr id="4" name="Picture 3">
            <a:extLst>
              <a:ext uri="{FF2B5EF4-FFF2-40B4-BE49-F238E27FC236}">
                <a16:creationId xmlns:a16="http://schemas.microsoft.com/office/drawing/2014/main" id="{560DB3D5-EE96-4715-A7CD-5AAEB4F7A111}"/>
              </a:ext>
            </a:extLst>
          </p:cNvPr>
          <p:cNvPicPr>
            <a:picLocks noChangeAspect="1"/>
          </p:cNvPicPr>
          <p:nvPr/>
        </p:nvPicPr>
        <p:blipFill>
          <a:blip r:embed="rId3"/>
          <a:stretch>
            <a:fillRect/>
          </a:stretch>
        </p:blipFill>
        <p:spPr>
          <a:xfrm>
            <a:off x="205954" y="790737"/>
            <a:ext cx="4049928" cy="1663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1F17AF78-BBCD-4E50-A2DC-2D8AA41C1316}"/>
              </a:ext>
            </a:extLst>
          </p:cNvPr>
          <p:cNvSpPr/>
          <p:nvPr/>
        </p:nvSpPr>
        <p:spPr>
          <a:xfrm>
            <a:off x="205954" y="2514021"/>
            <a:ext cx="4278327" cy="307777"/>
          </a:xfrm>
          <a:prstGeom prst="rect">
            <a:avLst/>
          </a:prstGeom>
        </p:spPr>
        <p:txBody>
          <a:bodyPr wrap="square">
            <a:spAutoFit/>
          </a:bodyPr>
          <a:lstStyle/>
          <a:p>
            <a:r>
              <a:rPr lang="en-US" sz="1400" dirty="0">
                <a:latin typeface="Helvetica" panose="020B0604020202020204" pitchFamily="34" charset="0"/>
              </a:rPr>
              <a:t>Nozaki, K. </a:t>
            </a:r>
            <a:r>
              <a:rPr lang="en-US" sz="1400" i="1" dirty="0">
                <a:latin typeface="Helvetica" panose="020B0604020202020204" pitchFamily="34" charset="0"/>
              </a:rPr>
              <a:t>J. Am.</a:t>
            </a:r>
            <a:r>
              <a:rPr lang="en-US" sz="1400" dirty="0">
                <a:latin typeface="Helvetica" panose="020B0604020202020204" pitchFamily="34" charset="0"/>
              </a:rPr>
              <a:t> </a:t>
            </a:r>
            <a:r>
              <a:rPr lang="en-US" sz="1400" i="1" dirty="0">
                <a:latin typeface="Helvetica-Oblique"/>
              </a:rPr>
              <a:t>Chem. Soc</a:t>
            </a:r>
            <a:r>
              <a:rPr lang="en-US" sz="1400" dirty="0">
                <a:latin typeface="Helvetica" panose="020B0604020202020204" pitchFamily="34" charset="0"/>
              </a:rPr>
              <a:t>. </a:t>
            </a:r>
            <a:r>
              <a:rPr lang="en-US" sz="1400" b="1" dirty="0">
                <a:latin typeface="Helvetica-Bold"/>
              </a:rPr>
              <a:t>2009</a:t>
            </a:r>
            <a:r>
              <a:rPr lang="en-US" sz="1400" dirty="0">
                <a:latin typeface="Helvetica" panose="020B0604020202020204" pitchFamily="34" charset="0"/>
              </a:rPr>
              <a:t>, </a:t>
            </a:r>
            <a:r>
              <a:rPr lang="en-US" sz="1400" i="1" dirty="0">
                <a:latin typeface="Helvetica" panose="020B0604020202020204" pitchFamily="34" charset="0"/>
              </a:rPr>
              <a:t>131</a:t>
            </a:r>
            <a:r>
              <a:rPr lang="en-US" sz="1400" dirty="0">
                <a:latin typeface="Helvetica" panose="020B0604020202020204" pitchFamily="34" charset="0"/>
              </a:rPr>
              <a:t>, 14606</a:t>
            </a:r>
            <a:endParaRPr lang="en-US" sz="1400" dirty="0"/>
          </a:p>
        </p:txBody>
      </p:sp>
      <p:pic>
        <p:nvPicPr>
          <p:cNvPr id="6" name="Picture 5">
            <a:extLst>
              <a:ext uri="{FF2B5EF4-FFF2-40B4-BE49-F238E27FC236}">
                <a16:creationId xmlns:a16="http://schemas.microsoft.com/office/drawing/2014/main" id="{392868E7-9901-4F6C-81FD-C51209133FA8}"/>
              </a:ext>
            </a:extLst>
          </p:cNvPr>
          <p:cNvPicPr>
            <a:picLocks noChangeAspect="1"/>
          </p:cNvPicPr>
          <p:nvPr/>
        </p:nvPicPr>
        <p:blipFill>
          <a:blip r:embed="rId4"/>
          <a:stretch>
            <a:fillRect/>
          </a:stretch>
        </p:blipFill>
        <p:spPr>
          <a:xfrm>
            <a:off x="5031802" y="805085"/>
            <a:ext cx="3838409" cy="1634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80A5737E-F325-4C46-AB69-0489F7B12359}"/>
              </a:ext>
            </a:extLst>
          </p:cNvPr>
          <p:cNvSpPr/>
          <p:nvPr/>
        </p:nvSpPr>
        <p:spPr>
          <a:xfrm>
            <a:off x="5031802" y="2514021"/>
            <a:ext cx="4278327" cy="307777"/>
          </a:xfrm>
          <a:prstGeom prst="rect">
            <a:avLst/>
          </a:prstGeom>
        </p:spPr>
        <p:txBody>
          <a:bodyPr wrap="square">
            <a:spAutoFit/>
          </a:bodyPr>
          <a:lstStyle/>
          <a:p>
            <a:r>
              <a:rPr lang="en-US" sz="1400" dirty="0">
                <a:latin typeface="Helvetica" panose="020B0604020202020204" pitchFamily="34" charset="0"/>
              </a:rPr>
              <a:t>Nozaki, K. </a:t>
            </a:r>
            <a:r>
              <a:rPr lang="en-US" sz="1400" i="1" dirty="0">
                <a:latin typeface="Helvetica" panose="020B0604020202020204" pitchFamily="34" charset="0"/>
              </a:rPr>
              <a:t>J. Am.</a:t>
            </a:r>
            <a:r>
              <a:rPr lang="en-US" sz="1400" dirty="0">
                <a:latin typeface="Helvetica" panose="020B0604020202020204" pitchFamily="34" charset="0"/>
              </a:rPr>
              <a:t> </a:t>
            </a:r>
            <a:r>
              <a:rPr lang="en-US" sz="1400" i="1" dirty="0">
                <a:latin typeface="Helvetica-Oblique"/>
              </a:rPr>
              <a:t>Chem. Soc</a:t>
            </a:r>
            <a:r>
              <a:rPr lang="en-US" sz="1400" dirty="0">
                <a:latin typeface="Helvetica" panose="020B0604020202020204" pitchFamily="34" charset="0"/>
              </a:rPr>
              <a:t>. </a:t>
            </a:r>
            <a:r>
              <a:rPr lang="en-US" sz="1400" b="1" dirty="0">
                <a:latin typeface="Helvetica-Bold"/>
              </a:rPr>
              <a:t>2007</a:t>
            </a:r>
            <a:r>
              <a:rPr lang="en-US" sz="1400" dirty="0">
                <a:latin typeface="Helvetica" panose="020B0604020202020204" pitchFamily="34" charset="0"/>
              </a:rPr>
              <a:t>, </a:t>
            </a:r>
            <a:r>
              <a:rPr lang="en-US" sz="1400" i="1" dirty="0">
                <a:latin typeface="Helvetica" panose="020B0604020202020204" pitchFamily="34" charset="0"/>
              </a:rPr>
              <a:t>129</a:t>
            </a:r>
            <a:r>
              <a:rPr lang="en-US" sz="1400" dirty="0">
                <a:latin typeface="Helvetica" panose="020B0604020202020204" pitchFamily="34" charset="0"/>
              </a:rPr>
              <a:t>, 8948</a:t>
            </a:r>
            <a:endParaRPr lang="en-US" sz="1400" dirty="0"/>
          </a:p>
        </p:txBody>
      </p:sp>
      <p:pic>
        <p:nvPicPr>
          <p:cNvPr id="8" name="Picture 7">
            <a:extLst>
              <a:ext uri="{FF2B5EF4-FFF2-40B4-BE49-F238E27FC236}">
                <a16:creationId xmlns:a16="http://schemas.microsoft.com/office/drawing/2014/main" id="{D732E3EA-4A97-4B1C-A3DD-D833DF964AE0}"/>
              </a:ext>
            </a:extLst>
          </p:cNvPr>
          <p:cNvPicPr>
            <a:picLocks noChangeAspect="1"/>
          </p:cNvPicPr>
          <p:nvPr/>
        </p:nvPicPr>
        <p:blipFill>
          <a:blip r:embed="rId5"/>
          <a:stretch>
            <a:fillRect/>
          </a:stretch>
        </p:blipFill>
        <p:spPr>
          <a:xfrm>
            <a:off x="205954" y="3040439"/>
            <a:ext cx="3720293" cy="15970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AFF27CDF-BD30-46B9-A905-794A77B472A9}"/>
              </a:ext>
            </a:extLst>
          </p:cNvPr>
          <p:cNvSpPr/>
          <p:nvPr/>
        </p:nvSpPr>
        <p:spPr>
          <a:xfrm>
            <a:off x="205954" y="4806483"/>
            <a:ext cx="4278327" cy="307777"/>
          </a:xfrm>
          <a:prstGeom prst="rect">
            <a:avLst/>
          </a:prstGeom>
        </p:spPr>
        <p:txBody>
          <a:bodyPr wrap="square">
            <a:spAutoFit/>
          </a:bodyPr>
          <a:lstStyle/>
          <a:p>
            <a:r>
              <a:rPr lang="en-US" sz="1400" dirty="0">
                <a:latin typeface="Helvetica" panose="020B0604020202020204" pitchFamily="34" charset="0"/>
              </a:rPr>
              <a:t>Jordan, R. F. </a:t>
            </a:r>
            <a:r>
              <a:rPr lang="en-US" sz="1400" i="1" dirty="0">
                <a:latin typeface="Helvetica" panose="020B0604020202020204" pitchFamily="34" charset="0"/>
              </a:rPr>
              <a:t>J. Am.</a:t>
            </a:r>
            <a:r>
              <a:rPr lang="en-US" sz="1400" dirty="0">
                <a:latin typeface="Helvetica" panose="020B0604020202020204" pitchFamily="34" charset="0"/>
              </a:rPr>
              <a:t> </a:t>
            </a:r>
            <a:r>
              <a:rPr lang="en-US" sz="1400" i="1" dirty="0">
                <a:latin typeface="Helvetica-Oblique"/>
              </a:rPr>
              <a:t>Chem. Soc</a:t>
            </a:r>
            <a:r>
              <a:rPr lang="en-US" sz="1400" dirty="0">
                <a:latin typeface="Helvetica" panose="020B0604020202020204" pitchFamily="34" charset="0"/>
              </a:rPr>
              <a:t>. </a:t>
            </a:r>
            <a:r>
              <a:rPr lang="en-US" sz="1400" b="1" dirty="0">
                <a:latin typeface="Helvetica-Bold"/>
              </a:rPr>
              <a:t>2007</a:t>
            </a:r>
            <a:r>
              <a:rPr lang="en-US" sz="1400" dirty="0">
                <a:latin typeface="Helvetica" panose="020B0604020202020204" pitchFamily="34" charset="0"/>
              </a:rPr>
              <a:t>, </a:t>
            </a:r>
            <a:r>
              <a:rPr lang="en-US" sz="1400" i="1" dirty="0">
                <a:latin typeface="Helvetica" panose="020B0604020202020204" pitchFamily="34" charset="0"/>
              </a:rPr>
              <a:t>129</a:t>
            </a:r>
            <a:r>
              <a:rPr lang="en-US" sz="1400" dirty="0">
                <a:latin typeface="Helvetica" panose="020B0604020202020204" pitchFamily="34" charset="0"/>
              </a:rPr>
              <a:t>, 15450</a:t>
            </a:r>
            <a:endParaRPr lang="en-US" sz="1400" dirty="0"/>
          </a:p>
        </p:txBody>
      </p:sp>
      <p:pic>
        <p:nvPicPr>
          <p:cNvPr id="10" name="Picture 9">
            <a:extLst>
              <a:ext uri="{FF2B5EF4-FFF2-40B4-BE49-F238E27FC236}">
                <a16:creationId xmlns:a16="http://schemas.microsoft.com/office/drawing/2014/main" id="{D423DDA8-8CC9-413B-A5B3-F7359F63CDC5}"/>
              </a:ext>
            </a:extLst>
          </p:cNvPr>
          <p:cNvPicPr>
            <a:picLocks noChangeAspect="1"/>
          </p:cNvPicPr>
          <p:nvPr/>
        </p:nvPicPr>
        <p:blipFill>
          <a:blip r:embed="rId6"/>
          <a:stretch>
            <a:fillRect/>
          </a:stretch>
        </p:blipFill>
        <p:spPr>
          <a:xfrm>
            <a:off x="5031802" y="3046199"/>
            <a:ext cx="3595592" cy="1634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a:extLst>
              <a:ext uri="{FF2B5EF4-FFF2-40B4-BE49-F238E27FC236}">
                <a16:creationId xmlns:a16="http://schemas.microsoft.com/office/drawing/2014/main" id="{60D6013B-CA1B-40E9-8708-9B98DC38711D}"/>
              </a:ext>
            </a:extLst>
          </p:cNvPr>
          <p:cNvSpPr/>
          <p:nvPr/>
        </p:nvSpPr>
        <p:spPr>
          <a:xfrm>
            <a:off x="4865673" y="4762855"/>
            <a:ext cx="4278327" cy="307777"/>
          </a:xfrm>
          <a:prstGeom prst="rect">
            <a:avLst/>
          </a:prstGeom>
        </p:spPr>
        <p:txBody>
          <a:bodyPr wrap="square">
            <a:spAutoFit/>
          </a:bodyPr>
          <a:lstStyle/>
          <a:p>
            <a:r>
              <a:rPr lang="en-US" sz="1400" dirty="0">
                <a:latin typeface="Helvetica" panose="020B0604020202020204" pitchFamily="34" charset="0"/>
              </a:rPr>
              <a:t>Jordan, R. F. </a:t>
            </a:r>
            <a:r>
              <a:rPr lang="en-US" sz="1400" i="1" dirty="0">
                <a:latin typeface="Helvetica" panose="020B0604020202020204" pitchFamily="34" charset="0"/>
              </a:rPr>
              <a:t>J. Am.</a:t>
            </a:r>
            <a:r>
              <a:rPr lang="en-US" sz="1400" dirty="0">
                <a:latin typeface="Helvetica" panose="020B0604020202020204" pitchFamily="34" charset="0"/>
              </a:rPr>
              <a:t> </a:t>
            </a:r>
            <a:r>
              <a:rPr lang="en-US" sz="1400" i="1" dirty="0">
                <a:latin typeface="Helvetica-Oblique"/>
              </a:rPr>
              <a:t>Chem. Soc</a:t>
            </a:r>
            <a:r>
              <a:rPr lang="en-US" sz="1400" dirty="0">
                <a:latin typeface="Helvetica" panose="020B0604020202020204" pitchFamily="34" charset="0"/>
              </a:rPr>
              <a:t>. </a:t>
            </a:r>
            <a:r>
              <a:rPr lang="en-US" sz="1400" b="1" dirty="0">
                <a:latin typeface="Helvetica-Bold"/>
              </a:rPr>
              <a:t>2007</a:t>
            </a:r>
            <a:r>
              <a:rPr lang="en-US" sz="1400" dirty="0">
                <a:latin typeface="Helvetica" panose="020B0604020202020204" pitchFamily="34" charset="0"/>
              </a:rPr>
              <a:t>, </a:t>
            </a:r>
            <a:r>
              <a:rPr lang="en-US" sz="1400" i="1" dirty="0">
                <a:latin typeface="Helvetica" panose="020B0604020202020204" pitchFamily="34" charset="0"/>
              </a:rPr>
              <a:t>129</a:t>
            </a:r>
            <a:r>
              <a:rPr lang="en-US" sz="1400" dirty="0">
                <a:latin typeface="Helvetica" panose="020B0604020202020204" pitchFamily="34" charset="0"/>
              </a:rPr>
              <a:t>, 8946</a:t>
            </a:r>
            <a:endParaRPr lang="en-US" sz="1400" dirty="0"/>
          </a:p>
        </p:txBody>
      </p:sp>
      <p:pic>
        <p:nvPicPr>
          <p:cNvPr id="3" name="图片 2">
            <a:extLst>
              <a:ext uri="{FF2B5EF4-FFF2-40B4-BE49-F238E27FC236}">
                <a16:creationId xmlns:a16="http://schemas.microsoft.com/office/drawing/2014/main" id="{DC0D22BD-CCC5-4C13-BB57-428C1B6739B3}"/>
              </a:ext>
            </a:extLst>
          </p:cNvPr>
          <p:cNvPicPr>
            <a:picLocks noChangeAspect="1"/>
          </p:cNvPicPr>
          <p:nvPr/>
        </p:nvPicPr>
        <p:blipFill>
          <a:blip r:embed="rId7"/>
          <a:stretch>
            <a:fillRect/>
          </a:stretch>
        </p:blipFill>
        <p:spPr>
          <a:xfrm>
            <a:off x="6244905" y="5145209"/>
            <a:ext cx="1487423" cy="1343188"/>
          </a:xfrm>
          <a:prstGeom prst="rect">
            <a:avLst/>
          </a:prstGeom>
        </p:spPr>
      </p:pic>
      <p:sp>
        <p:nvSpPr>
          <p:cNvPr id="12" name="文本框 11">
            <a:extLst>
              <a:ext uri="{FF2B5EF4-FFF2-40B4-BE49-F238E27FC236}">
                <a16:creationId xmlns:a16="http://schemas.microsoft.com/office/drawing/2014/main" id="{E741D764-B5A9-4ECC-B0D4-DA8E3C326A7F}"/>
              </a:ext>
            </a:extLst>
          </p:cNvPr>
          <p:cNvSpPr txBox="1"/>
          <p:nvPr/>
        </p:nvSpPr>
        <p:spPr>
          <a:xfrm>
            <a:off x="5463012" y="6100753"/>
            <a:ext cx="1624163" cy="646331"/>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R</a:t>
            </a:r>
            <a:r>
              <a:rPr lang="en-US" sz="1200" baseline="30000"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 = Me</a:t>
            </a:r>
          </a:p>
          <a:p>
            <a:r>
              <a:rPr lang="en-US" sz="1200" dirty="0">
                <a:latin typeface="Arial" panose="020B0604020202020204" pitchFamily="34" charset="0"/>
                <a:cs typeface="Arial" panose="020B0604020202020204" pitchFamily="34" charset="0"/>
              </a:rPr>
              <a:t>R</a:t>
            </a:r>
            <a:r>
              <a:rPr lang="en-US" sz="1200" baseline="30000" dirty="0">
                <a:latin typeface="Arial" panose="020B0604020202020204" pitchFamily="34" charset="0"/>
                <a:cs typeface="Arial" panose="020B0604020202020204" pitchFamily="34" charset="0"/>
              </a:rPr>
              <a:t>2 </a:t>
            </a:r>
            <a:r>
              <a:rPr lang="en-US" sz="1200" dirty="0">
                <a:latin typeface="Arial" panose="020B0604020202020204" pitchFamily="34" charset="0"/>
                <a:cs typeface="Arial" panose="020B0604020202020204" pitchFamily="34" charset="0"/>
              </a:rPr>
              <a:t>= NMe</a:t>
            </a:r>
            <a:r>
              <a:rPr lang="en-US" sz="1200" baseline="-25000" dirty="0">
                <a:latin typeface="Arial" panose="020B0604020202020204" pitchFamily="34" charset="0"/>
                <a:cs typeface="Arial" panose="020B0604020202020204" pitchFamily="34" charset="0"/>
              </a:rPr>
              <a:t>2</a:t>
            </a:r>
          </a:p>
          <a:p>
            <a:r>
              <a:rPr lang="en-US" sz="1200" dirty="0">
                <a:latin typeface="Arial" panose="020B0604020202020204" pitchFamily="34" charset="0"/>
                <a:cs typeface="Arial" panose="020B0604020202020204" pitchFamily="34" charset="0"/>
              </a:rPr>
              <a:t>R</a:t>
            </a:r>
            <a:r>
              <a:rPr lang="en-US" sz="1200" baseline="30000" dirty="0">
                <a:latin typeface="Arial" panose="020B0604020202020204" pitchFamily="34" charset="0"/>
                <a:cs typeface="Arial" panose="020B0604020202020204" pitchFamily="34" charset="0"/>
              </a:rPr>
              <a:t>3</a:t>
            </a:r>
            <a:r>
              <a:rPr lang="en-US" sz="1200" dirty="0">
                <a:latin typeface="Arial" panose="020B0604020202020204" pitchFamily="34" charset="0"/>
                <a:cs typeface="Arial" panose="020B0604020202020204" pitchFamily="34" charset="0"/>
              </a:rPr>
              <a:t> = 2,4-(</a:t>
            </a:r>
            <a:r>
              <a:rPr lang="en-US" sz="1200" dirty="0" err="1">
                <a:latin typeface="Arial" panose="020B0604020202020204" pitchFamily="34" charset="0"/>
                <a:cs typeface="Arial" panose="020B0604020202020204" pitchFamily="34" charset="0"/>
              </a:rPr>
              <a:t>MeO</a:t>
            </a:r>
            <a:r>
              <a:rPr lang="en-US" sz="1200" dirty="0">
                <a:latin typeface="Arial" panose="020B0604020202020204" pitchFamily="34" charset="0"/>
                <a:cs typeface="Arial" panose="020B0604020202020204" pitchFamily="34" charset="0"/>
              </a:rPr>
              <a:t>)</a:t>
            </a:r>
            <a:r>
              <a:rPr lang="en-US" sz="1200" baseline="-25000" dirty="0">
                <a:latin typeface="Arial" panose="020B0604020202020204" pitchFamily="34" charset="0"/>
                <a:cs typeface="Arial" panose="020B0604020202020204" pitchFamily="34" charset="0"/>
              </a:rPr>
              <a:t>2</a:t>
            </a:r>
            <a:r>
              <a:rPr lang="en-US" sz="1200" dirty="0">
                <a:latin typeface="Arial" panose="020B0604020202020204" pitchFamily="34" charset="0"/>
                <a:cs typeface="Arial" panose="020B0604020202020204" pitchFamily="34" charset="0"/>
              </a:rPr>
              <a:t>C</a:t>
            </a:r>
            <a:r>
              <a:rPr lang="en-US" sz="1200" baseline="-25000" dirty="0">
                <a:latin typeface="Arial" panose="020B0604020202020204" pitchFamily="34" charset="0"/>
                <a:cs typeface="Arial" panose="020B0604020202020204" pitchFamily="34" charset="0"/>
              </a:rPr>
              <a:t>6</a:t>
            </a:r>
            <a:r>
              <a:rPr lang="en-US" sz="1200" dirty="0">
                <a:latin typeface="Arial" panose="020B0604020202020204" pitchFamily="34" charset="0"/>
                <a:cs typeface="Arial" panose="020B0604020202020204" pitchFamily="34" charset="0"/>
              </a:rPr>
              <a:t>H</a:t>
            </a:r>
            <a:r>
              <a:rPr lang="en-US" sz="1200" baseline="-25000" dirty="0">
                <a:latin typeface="Arial" panose="020B0604020202020204" pitchFamily="34" charset="0"/>
                <a:cs typeface="Arial" panose="020B0604020202020204" pitchFamily="34" charset="0"/>
              </a:rPr>
              <a:t>3</a:t>
            </a:r>
          </a:p>
        </p:txBody>
      </p:sp>
      <p:sp>
        <p:nvSpPr>
          <p:cNvPr id="14" name="Rectangle 10">
            <a:extLst>
              <a:ext uri="{FF2B5EF4-FFF2-40B4-BE49-F238E27FC236}">
                <a16:creationId xmlns:a16="http://schemas.microsoft.com/office/drawing/2014/main" id="{B973779F-7EF1-42FC-BE96-8AB274CCF911}"/>
              </a:ext>
            </a:extLst>
          </p:cNvPr>
          <p:cNvSpPr/>
          <p:nvPr/>
        </p:nvSpPr>
        <p:spPr>
          <a:xfrm>
            <a:off x="762758" y="6438268"/>
            <a:ext cx="4278327" cy="307777"/>
          </a:xfrm>
          <a:prstGeom prst="rect">
            <a:avLst/>
          </a:prstGeom>
        </p:spPr>
        <p:txBody>
          <a:bodyPr wrap="square">
            <a:spAutoFit/>
          </a:bodyPr>
          <a:lstStyle/>
          <a:p>
            <a:r>
              <a:rPr lang="en-US" sz="1400" dirty="0" err="1">
                <a:latin typeface="Helvetica" panose="020B0604020202020204" pitchFamily="34" charset="0"/>
              </a:rPr>
              <a:t>Carrow</a:t>
            </a:r>
            <a:r>
              <a:rPr lang="en-US" sz="1400" dirty="0">
                <a:latin typeface="Helvetica" panose="020B0604020202020204" pitchFamily="34" charset="0"/>
              </a:rPr>
              <a:t>, B. P. </a:t>
            </a:r>
            <a:r>
              <a:rPr lang="en-US" sz="1400" i="1" dirty="0">
                <a:latin typeface="Helvetica" panose="020B0604020202020204" pitchFamily="34" charset="0"/>
              </a:rPr>
              <a:t>J. Am.</a:t>
            </a:r>
            <a:r>
              <a:rPr lang="en-US" sz="1400" dirty="0">
                <a:latin typeface="Helvetica" panose="020B0604020202020204" pitchFamily="34" charset="0"/>
              </a:rPr>
              <a:t> </a:t>
            </a:r>
            <a:r>
              <a:rPr lang="en-US" sz="1400" i="1" dirty="0">
                <a:latin typeface="Helvetica-Oblique"/>
              </a:rPr>
              <a:t>Chem. Soc</a:t>
            </a:r>
            <a:r>
              <a:rPr lang="en-US" sz="1400" dirty="0">
                <a:latin typeface="Helvetica" panose="020B0604020202020204" pitchFamily="34" charset="0"/>
              </a:rPr>
              <a:t>. </a:t>
            </a:r>
            <a:r>
              <a:rPr lang="en-US" sz="1400" b="1" dirty="0">
                <a:latin typeface="Helvetica-Bold"/>
              </a:rPr>
              <a:t>2018</a:t>
            </a:r>
            <a:r>
              <a:rPr lang="en-US" sz="1400" dirty="0">
                <a:latin typeface="Helvetica" panose="020B0604020202020204" pitchFamily="34" charset="0"/>
              </a:rPr>
              <a:t>, </a:t>
            </a:r>
            <a:r>
              <a:rPr lang="en-US" sz="1400" i="1" dirty="0">
                <a:latin typeface="Helvetica" panose="020B0604020202020204" pitchFamily="34" charset="0"/>
              </a:rPr>
              <a:t>140</a:t>
            </a:r>
            <a:r>
              <a:rPr lang="en-US" sz="1400" dirty="0">
                <a:latin typeface="Helvetica" panose="020B0604020202020204" pitchFamily="34" charset="0"/>
              </a:rPr>
              <a:t>, 8841</a:t>
            </a:r>
            <a:endParaRPr lang="en-US" sz="1400" dirty="0"/>
          </a:p>
        </p:txBody>
      </p:sp>
      <p:pic>
        <p:nvPicPr>
          <p:cNvPr id="17" name="图片 16">
            <a:extLst>
              <a:ext uri="{FF2B5EF4-FFF2-40B4-BE49-F238E27FC236}">
                <a16:creationId xmlns:a16="http://schemas.microsoft.com/office/drawing/2014/main" id="{2C224E62-7559-45C4-9E4A-3BFFA738695F}"/>
              </a:ext>
            </a:extLst>
          </p:cNvPr>
          <p:cNvPicPr>
            <a:picLocks noChangeAspect="1"/>
          </p:cNvPicPr>
          <p:nvPr/>
        </p:nvPicPr>
        <p:blipFill>
          <a:blip r:embed="rId8"/>
          <a:stretch>
            <a:fillRect/>
          </a:stretch>
        </p:blipFill>
        <p:spPr>
          <a:xfrm>
            <a:off x="205954" y="5320137"/>
            <a:ext cx="5027907" cy="993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25028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4FAE74-55AD-4E0A-89D6-415FFD040D7F}"/>
              </a:ext>
            </a:extLst>
          </p:cNvPr>
          <p:cNvSpPr>
            <a:spLocks noGrp="1"/>
          </p:cNvSpPr>
          <p:nvPr>
            <p:ph type="title"/>
          </p:nvPr>
        </p:nvSpPr>
        <p:spPr>
          <a:xfrm>
            <a:off x="0" y="0"/>
            <a:ext cx="9144000" cy="681036"/>
          </a:xfrm>
        </p:spPr>
        <p:txBody>
          <a:bodyPr>
            <a:normAutofit fontScale="90000"/>
          </a:bodyPr>
          <a:lstStyle/>
          <a:p>
            <a:r>
              <a:rPr lang="en-US" sz="3600" dirty="0"/>
              <a:t>A New Family of E/PVM Copolymerization Catalysts</a:t>
            </a:r>
          </a:p>
        </p:txBody>
      </p:sp>
      <p:sp>
        <p:nvSpPr>
          <p:cNvPr id="5" name="文本框 4">
            <a:extLst>
              <a:ext uri="{FF2B5EF4-FFF2-40B4-BE49-F238E27FC236}">
                <a16:creationId xmlns:a16="http://schemas.microsoft.com/office/drawing/2014/main" id="{08E6E0BA-00B7-4E81-9262-76CD8759485F}"/>
              </a:ext>
            </a:extLst>
          </p:cNvPr>
          <p:cNvSpPr txBox="1"/>
          <p:nvPr/>
        </p:nvSpPr>
        <p:spPr>
          <a:xfrm>
            <a:off x="87171" y="952752"/>
            <a:ext cx="2432603"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err="1"/>
              <a:t>Bisphosphine</a:t>
            </a:r>
            <a:r>
              <a:rPr lang="en-US" dirty="0"/>
              <a:t> Monoxide </a:t>
            </a:r>
            <a:r>
              <a:rPr lang="en-US" dirty="0" err="1"/>
              <a:t>Pd</a:t>
            </a:r>
            <a:r>
              <a:rPr lang="en-US" dirty="0"/>
              <a:t> Complexes</a:t>
            </a:r>
          </a:p>
        </p:txBody>
      </p:sp>
      <p:pic>
        <p:nvPicPr>
          <p:cNvPr id="6" name="图片 5">
            <a:extLst>
              <a:ext uri="{FF2B5EF4-FFF2-40B4-BE49-F238E27FC236}">
                <a16:creationId xmlns:a16="http://schemas.microsoft.com/office/drawing/2014/main" id="{644D5D19-55A8-4ED1-AA78-56A9C2594A2D}"/>
              </a:ext>
            </a:extLst>
          </p:cNvPr>
          <p:cNvPicPr>
            <a:picLocks noChangeAspect="1"/>
          </p:cNvPicPr>
          <p:nvPr/>
        </p:nvPicPr>
        <p:blipFill>
          <a:blip r:embed="rId3"/>
          <a:stretch>
            <a:fillRect/>
          </a:stretch>
        </p:blipFill>
        <p:spPr>
          <a:xfrm>
            <a:off x="3639844" y="670886"/>
            <a:ext cx="4322844" cy="1236195"/>
          </a:xfrm>
          <a:prstGeom prst="rect">
            <a:avLst/>
          </a:prstGeom>
        </p:spPr>
      </p:pic>
      <p:pic>
        <p:nvPicPr>
          <p:cNvPr id="7" name="图片 6">
            <a:extLst>
              <a:ext uri="{FF2B5EF4-FFF2-40B4-BE49-F238E27FC236}">
                <a16:creationId xmlns:a16="http://schemas.microsoft.com/office/drawing/2014/main" id="{E9B9CF39-C99C-4EAF-AD74-FA32D119F4A4}"/>
              </a:ext>
            </a:extLst>
          </p:cNvPr>
          <p:cNvPicPr>
            <a:picLocks noChangeAspect="1"/>
          </p:cNvPicPr>
          <p:nvPr/>
        </p:nvPicPr>
        <p:blipFill>
          <a:blip r:embed="rId4"/>
          <a:stretch>
            <a:fillRect/>
          </a:stretch>
        </p:blipFill>
        <p:spPr>
          <a:xfrm>
            <a:off x="2430817" y="2087419"/>
            <a:ext cx="2705100" cy="4210050"/>
          </a:xfrm>
          <a:prstGeom prst="rect">
            <a:avLst/>
          </a:prstGeom>
        </p:spPr>
      </p:pic>
      <p:pic>
        <p:nvPicPr>
          <p:cNvPr id="8" name="图片 7">
            <a:extLst>
              <a:ext uri="{FF2B5EF4-FFF2-40B4-BE49-F238E27FC236}">
                <a16:creationId xmlns:a16="http://schemas.microsoft.com/office/drawing/2014/main" id="{DDB1845A-6570-4856-AF30-7E1AB0F68320}"/>
              </a:ext>
            </a:extLst>
          </p:cNvPr>
          <p:cNvPicPr>
            <a:picLocks noChangeAspect="1"/>
          </p:cNvPicPr>
          <p:nvPr/>
        </p:nvPicPr>
        <p:blipFill>
          <a:blip r:embed="rId5"/>
          <a:stretch>
            <a:fillRect/>
          </a:stretch>
        </p:blipFill>
        <p:spPr>
          <a:xfrm>
            <a:off x="5135917" y="2107394"/>
            <a:ext cx="2181225" cy="4133850"/>
          </a:xfrm>
          <a:prstGeom prst="rect">
            <a:avLst/>
          </a:prstGeom>
        </p:spPr>
      </p:pic>
      <p:pic>
        <p:nvPicPr>
          <p:cNvPr id="10" name="图片 9">
            <a:extLst>
              <a:ext uri="{FF2B5EF4-FFF2-40B4-BE49-F238E27FC236}">
                <a16:creationId xmlns:a16="http://schemas.microsoft.com/office/drawing/2014/main" id="{C3DFF663-5599-4A20-AFA5-7CE353AE3A19}"/>
              </a:ext>
            </a:extLst>
          </p:cNvPr>
          <p:cNvPicPr>
            <a:picLocks noChangeAspect="1"/>
          </p:cNvPicPr>
          <p:nvPr/>
        </p:nvPicPr>
        <p:blipFill>
          <a:blip r:embed="rId6"/>
          <a:stretch>
            <a:fillRect/>
          </a:stretch>
        </p:blipFill>
        <p:spPr>
          <a:xfrm>
            <a:off x="338353" y="2107394"/>
            <a:ext cx="1581562" cy="1059727"/>
          </a:xfrm>
          <a:prstGeom prst="rect">
            <a:avLst/>
          </a:prstGeom>
        </p:spPr>
      </p:pic>
      <p:pic>
        <p:nvPicPr>
          <p:cNvPr id="11" name="图片 10">
            <a:extLst>
              <a:ext uri="{FF2B5EF4-FFF2-40B4-BE49-F238E27FC236}">
                <a16:creationId xmlns:a16="http://schemas.microsoft.com/office/drawing/2014/main" id="{036F1DDB-52AC-4568-BBB2-C6F9A160782A}"/>
              </a:ext>
            </a:extLst>
          </p:cNvPr>
          <p:cNvPicPr>
            <a:picLocks noChangeAspect="1"/>
          </p:cNvPicPr>
          <p:nvPr/>
        </p:nvPicPr>
        <p:blipFill>
          <a:blip r:embed="rId7"/>
          <a:stretch>
            <a:fillRect/>
          </a:stretch>
        </p:blipFill>
        <p:spPr>
          <a:xfrm>
            <a:off x="468758" y="3187626"/>
            <a:ext cx="1372829" cy="810852"/>
          </a:xfrm>
          <a:prstGeom prst="rect">
            <a:avLst/>
          </a:prstGeom>
        </p:spPr>
      </p:pic>
      <p:pic>
        <p:nvPicPr>
          <p:cNvPr id="12" name="图片 11">
            <a:extLst>
              <a:ext uri="{FF2B5EF4-FFF2-40B4-BE49-F238E27FC236}">
                <a16:creationId xmlns:a16="http://schemas.microsoft.com/office/drawing/2014/main" id="{503D83A1-DB2F-48A5-A54E-327A2D8F164A}"/>
              </a:ext>
            </a:extLst>
          </p:cNvPr>
          <p:cNvPicPr>
            <a:picLocks noChangeAspect="1"/>
          </p:cNvPicPr>
          <p:nvPr/>
        </p:nvPicPr>
        <p:blipFill>
          <a:blip r:embed="rId8"/>
          <a:stretch>
            <a:fillRect/>
          </a:stretch>
        </p:blipFill>
        <p:spPr>
          <a:xfrm>
            <a:off x="338353" y="4425302"/>
            <a:ext cx="1790296" cy="1027614"/>
          </a:xfrm>
          <a:prstGeom prst="rect">
            <a:avLst/>
          </a:prstGeom>
        </p:spPr>
      </p:pic>
      <p:pic>
        <p:nvPicPr>
          <p:cNvPr id="13" name="图片 12">
            <a:extLst>
              <a:ext uri="{FF2B5EF4-FFF2-40B4-BE49-F238E27FC236}">
                <a16:creationId xmlns:a16="http://schemas.microsoft.com/office/drawing/2014/main" id="{6207CBF8-67CA-406D-82AB-3A17B629F77A}"/>
              </a:ext>
            </a:extLst>
          </p:cNvPr>
          <p:cNvPicPr>
            <a:picLocks noChangeAspect="1"/>
          </p:cNvPicPr>
          <p:nvPr/>
        </p:nvPicPr>
        <p:blipFill>
          <a:blip r:embed="rId9"/>
          <a:stretch>
            <a:fillRect/>
          </a:stretch>
        </p:blipFill>
        <p:spPr>
          <a:xfrm>
            <a:off x="479114" y="5621566"/>
            <a:ext cx="850992" cy="489722"/>
          </a:xfrm>
          <a:prstGeom prst="rect">
            <a:avLst/>
          </a:prstGeom>
        </p:spPr>
      </p:pic>
      <p:pic>
        <p:nvPicPr>
          <p:cNvPr id="14" name="图片 13">
            <a:extLst>
              <a:ext uri="{FF2B5EF4-FFF2-40B4-BE49-F238E27FC236}">
                <a16:creationId xmlns:a16="http://schemas.microsoft.com/office/drawing/2014/main" id="{D6C10380-92A4-494C-8332-218C88DE97AB}"/>
              </a:ext>
            </a:extLst>
          </p:cNvPr>
          <p:cNvPicPr>
            <a:picLocks noChangeAspect="1"/>
          </p:cNvPicPr>
          <p:nvPr/>
        </p:nvPicPr>
        <p:blipFill>
          <a:blip r:embed="rId10"/>
          <a:stretch>
            <a:fillRect/>
          </a:stretch>
        </p:blipFill>
        <p:spPr>
          <a:xfrm>
            <a:off x="7317142" y="2096297"/>
            <a:ext cx="1800225" cy="4124325"/>
          </a:xfrm>
          <a:prstGeom prst="rect">
            <a:avLst/>
          </a:prstGeom>
        </p:spPr>
      </p:pic>
      <p:sp>
        <p:nvSpPr>
          <p:cNvPr id="15" name="矩形 14">
            <a:extLst>
              <a:ext uri="{FF2B5EF4-FFF2-40B4-BE49-F238E27FC236}">
                <a16:creationId xmlns:a16="http://schemas.microsoft.com/office/drawing/2014/main" id="{84F608C0-DD45-4860-AAB2-4E90E92ED2F8}"/>
              </a:ext>
            </a:extLst>
          </p:cNvPr>
          <p:cNvSpPr/>
          <p:nvPr/>
        </p:nvSpPr>
        <p:spPr>
          <a:xfrm>
            <a:off x="5360414" y="6441557"/>
            <a:ext cx="3584636" cy="307777"/>
          </a:xfrm>
          <a:prstGeom prst="rect">
            <a:avLst/>
          </a:prstGeom>
        </p:spPr>
        <p:txBody>
          <a:bodyPr wrap="none">
            <a:spAutoFit/>
          </a:bodyPr>
          <a:lstStyle/>
          <a:p>
            <a:r>
              <a:rPr lang="en-US" sz="1400" dirty="0"/>
              <a:t> Nozaki, K. </a:t>
            </a:r>
            <a:r>
              <a:rPr lang="en-US" sz="1400" i="1" dirty="0"/>
              <a:t>J. Am. Chem. Soc. </a:t>
            </a:r>
            <a:r>
              <a:rPr lang="en-US" sz="1400" b="1" dirty="0"/>
              <a:t>2012</a:t>
            </a:r>
            <a:r>
              <a:rPr lang="en-US" sz="1400" dirty="0"/>
              <a:t>, </a:t>
            </a:r>
            <a:r>
              <a:rPr lang="en-US" sz="1400" i="1" dirty="0"/>
              <a:t>134</a:t>
            </a:r>
            <a:r>
              <a:rPr lang="en-US" sz="1400" dirty="0"/>
              <a:t>, 8802</a:t>
            </a:r>
          </a:p>
        </p:txBody>
      </p:sp>
    </p:spTree>
    <p:extLst>
      <p:ext uri="{BB962C8B-B14F-4D97-AF65-F5344CB8AC3E}">
        <p14:creationId xmlns:p14="http://schemas.microsoft.com/office/powerpoint/2010/main" val="1102078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C2473C-02BB-41EE-927F-034478F0EFED}"/>
              </a:ext>
            </a:extLst>
          </p:cNvPr>
          <p:cNvSpPr>
            <a:spLocks noGrp="1"/>
          </p:cNvSpPr>
          <p:nvPr>
            <p:ph type="title"/>
          </p:nvPr>
        </p:nvSpPr>
        <p:spPr/>
        <p:txBody>
          <a:bodyPr/>
          <a:lstStyle/>
          <a:p>
            <a:r>
              <a:rPr lang="en-US" dirty="0"/>
              <a:t>Thank you</a:t>
            </a:r>
          </a:p>
        </p:txBody>
      </p:sp>
      <p:sp>
        <p:nvSpPr>
          <p:cNvPr id="3" name="内容占位符 2">
            <a:extLst>
              <a:ext uri="{FF2B5EF4-FFF2-40B4-BE49-F238E27FC236}">
                <a16:creationId xmlns:a16="http://schemas.microsoft.com/office/drawing/2014/main" id="{BBFB25AE-77DA-486B-A4A8-362A0AB32B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5425899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2928</TotalTime>
  <Words>1738</Words>
  <Application>Microsoft Office PowerPoint</Application>
  <PresentationFormat>全屏显示(4:3)</PresentationFormat>
  <Paragraphs>214</Paragraphs>
  <Slides>19</Slides>
  <Notes>16</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19</vt:i4>
      </vt:variant>
    </vt:vector>
  </HeadingPairs>
  <TitlesOfParts>
    <vt:vector size="30" baseType="lpstr">
      <vt:lpstr>Helvetica-Bold</vt:lpstr>
      <vt:lpstr>Helvetica-Oblique</vt:lpstr>
      <vt:lpstr>等线</vt:lpstr>
      <vt:lpstr>等线 Light</vt:lpstr>
      <vt:lpstr>Arial</vt:lpstr>
      <vt:lpstr>Calibri</vt:lpstr>
      <vt:lpstr>Calibri Light</vt:lpstr>
      <vt:lpstr>Cambria Math</vt:lpstr>
      <vt:lpstr>Helvetica</vt:lpstr>
      <vt:lpstr>Office 主题​​</vt:lpstr>
      <vt:lpstr>CS ChemDraw Drawing</vt:lpstr>
      <vt:lpstr>Transition Metal Catalyzed Olefin Polymerization via Coordination-Insertion Mechanism</vt:lpstr>
      <vt:lpstr>Ziegler-Natta Catalyst</vt:lpstr>
      <vt:lpstr>Ziegler-Natta Catalyst</vt:lpstr>
      <vt:lpstr>MAO Activators</vt:lpstr>
      <vt:lpstr>Mechanism of Ziegler-Natta Polymerization</vt:lpstr>
      <vt:lpstr>Stereochemistry of poly-1-alkenes</vt:lpstr>
      <vt:lpstr>Stereochemical Control</vt:lpstr>
      <vt:lpstr>C2-Symmetric Catalysts for Isotactic Polymers</vt:lpstr>
      <vt:lpstr>Syndiotactic-PP Synthesis</vt:lpstr>
      <vt:lpstr>Mechanism for Ligand Controlled Polymerization</vt:lpstr>
      <vt:lpstr>Early Development of Late-TM Catalyzed Polymerization  </vt:lpstr>
      <vt:lpstr>α-Diimine System</vt:lpstr>
      <vt:lpstr>α-Diimine Mediated Ethylene Polymerization</vt:lpstr>
      <vt:lpstr>Ethylene/Methyl Acrylate(E/MA) Copolymerization</vt:lpstr>
      <vt:lpstr>Phosphine-Sulfonate </vt:lpstr>
      <vt:lpstr>E/MA Copolymerization by the Pd P-S System</vt:lpstr>
      <vt:lpstr>E/PVM Copolymerization with P-S System</vt:lpstr>
      <vt:lpstr>A New Family of E/PVM Copolymerization Catalysts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 gao</dc:creator>
  <cp:lastModifiedBy>yang gao</cp:lastModifiedBy>
  <cp:revision>106</cp:revision>
  <dcterms:created xsi:type="dcterms:W3CDTF">2018-09-11T18:07:38Z</dcterms:created>
  <dcterms:modified xsi:type="dcterms:W3CDTF">2018-09-14T00:56:26Z</dcterms:modified>
</cp:coreProperties>
</file>